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35"/>
  </p:notesMasterIdLst>
  <p:handoutMasterIdLst>
    <p:handoutMasterId r:id="rId36"/>
  </p:handoutMasterIdLst>
  <p:sldIdLst>
    <p:sldId id="256" r:id="rId3"/>
    <p:sldId id="301" r:id="rId4"/>
    <p:sldId id="303" r:id="rId5"/>
    <p:sldId id="369" r:id="rId6"/>
    <p:sldId id="258" r:id="rId7"/>
    <p:sldId id="307" r:id="rId8"/>
    <p:sldId id="310" r:id="rId9"/>
    <p:sldId id="312" r:id="rId10"/>
    <p:sldId id="308" r:id="rId11"/>
    <p:sldId id="259" r:id="rId12"/>
    <p:sldId id="282" r:id="rId13"/>
    <p:sldId id="280" r:id="rId14"/>
    <p:sldId id="276" r:id="rId15"/>
    <p:sldId id="371" r:id="rId16"/>
    <p:sldId id="366" r:id="rId17"/>
    <p:sldId id="327" r:id="rId18"/>
    <p:sldId id="375" r:id="rId19"/>
    <p:sldId id="374" r:id="rId20"/>
    <p:sldId id="365" r:id="rId21"/>
    <p:sldId id="261" r:id="rId22"/>
    <p:sldId id="367" r:id="rId23"/>
    <p:sldId id="316" r:id="rId24"/>
    <p:sldId id="291" r:id="rId25"/>
    <p:sldId id="368" r:id="rId26"/>
    <p:sldId id="262" r:id="rId27"/>
    <p:sldId id="376" r:id="rId28"/>
    <p:sldId id="319" r:id="rId29"/>
    <p:sldId id="372" r:id="rId30"/>
    <p:sldId id="279" r:id="rId31"/>
    <p:sldId id="298" r:id="rId32"/>
    <p:sldId id="284" r:id="rId33"/>
    <p:sldId id="320" r:id="rId34"/>
  </p:sldIdLst>
  <p:sldSz cx="9144000" cy="6858000" type="screen4x3"/>
  <p:notesSz cx="6797675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0000"/>
    <a:srgbClr val="D9D9D9"/>
    <a:srgbClr val="FFFF00"/>
    <a:srgbClr val="B2B2B2"/>
    <a:srgbClr val="DDDDDD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96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DA29874-1E16-491B-98AD-E87FC879B24A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DE7950-CD22-4F6A-9BDA-7D2B29CB9C0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696183-0F02-45D4-AB94-C3CB82FAD78B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9D5837-5C36-4BD5-A516-380E7905A525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Espace réservé des notes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26628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6A4476-DBD2-4A68-B516-534215B7C3E9}" type="slidenum">
              <a:rPr lang="fr-FR" altLang="fr-FR"/>
              <a:pPr/>
              <a:t>20</a:t>
            </a:fld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F91263-7FFE-4801-B8F5-D9D7F88A5AF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43A865-F311-49E5-B10B-E6D0ABE9FA7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336E7-A1B9-44C9-B489-F6E9CC883E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E9A5E-0ACC-4B14-9412-915C68D74164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B4EC4-582E-45AF-81F9-DF0E77E0F9D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3B634-737D-4DA8-A6EB-08763B83B4AA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CED10-FCA7-433F-A5B1-FB200EE251E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CFB67-22EF-4125-80AF-884B2FDDAA04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086FA-1773-49D2-B365-6C96F88593F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6F3C7-11B1-45DA-9F6B-E4543A734DCD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B7E4D-BBF7-4C4A-B435-EA07454E48F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5543-5C15-470A-83F4-B5653956F187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D9A8A-2BD9-4F50-8586-ECE1638A370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2F499-A6B4-43F1-8D30-759CB5E81567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8D82E-8371-411B-BB16-82BB3B96621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E4AF6-37CE-4F94-812F-AD5339D16090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4F5A9-D7C7-4D6F-B7D5-8E18F0C3F9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A14A9-29CC-4FD9-80A7-EF1E799CA47B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E5775-A50E-4C7F-8CA5-F8DB2B5CA58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BBFE38-8E2D-4871-9968-3D4E4142222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9B0BD-755D-4D87-858B-106D14A87666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F9FC4-F486-445D-B9B0-9705E6EA143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00D3-4D53-4738-B4E8-1813132EC3C8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56FC-BBD1-42F5-8586-06823CD775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C7E32-F0A5-4684-9B80-FFFE050A092B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16A02-663A-4175-88CF-3AA92D12BFE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987A78-5142-45A5-A14C-63D50542001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49D1DE-BC35-4A00-A7D7-B402765FC08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2EB4B-B803-4440-B745-3CD27D048CC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AAFDD3-4235-40B9-BDA1-1022E26FEC2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F98B5B-EA30-4988-9AED-1D354BAB505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CC86C3-D830-47D9-88ED-4306001EC4C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8F566-928E-4E9E-9E7C-A363C9CC3B2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2CB463-534B-4003-99E6-D0756A6B0CDA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ABD5A37-5527-4D45-AE13-380F392CE456}" type="datetimeFigureOut">
              <a:rPr lang="fr-FR"/>
              <a:pPr>
                <a:defRPr/>
              </a:pPr>
              <a:t>09/01/2025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D6F18532-96B9-4EE0-B070-031A8419414E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59813" cy="1143000"/>
          </a:xfrm>
        </p:spPr>
        <p:txBody>
          <a:bodyPr/>
          <a:lstStyle/>
          <a:p>
            <a:r>
              <a:rPr lang="fr-FR" altLang="fr-FR" b="1" dirty="0">
                <a:solidFill>
                  <a:srgbClr val="FF0000"/>
                </a:solidFill>
                <a:latin typeface="Arial" charset="0"/>
                <a:cs typeface="Arial" charset="0"/>
              </a:rPr>
              <a:t>Lycée Polyvalent de la Côtière</a:t>
            </a:r>
            <a:br>
              <a:rPr lang="fr-FR" altLang="fr-FR" b="1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fr-FR" altLang="fr-FR" b="1" dirty="0">
                <a:solidFill>
                  <a:srgbClr val="FF0000"/>
                </a:solidFill>
                <a:latin typeface="Arial" charset="0"/>
                <a:cs typeface="Arial" charset="0"/>
              </a:rPr>
              <a:t>Rentrée 2025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619250" y="1522413"/>
            <a:ext cx="7524750" cy="1323975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 dirty="0">
                <a:solidFill>
                  <a:srgbClr val="00B0F0"/>
                </a:solidFill>
                <a:latin typeface="Arial" charset="0"/>
                <a:cs typeface="Arial" charset="0"/>
              </a:rPr>
              <a:t>15 classes de secondes GT et 2 secondes Pro</a:t>
            </a:r>
            <a:r>
              <a:rPr lang="fr-FR" altLang="fr-FR" sz="4000" b="1" dirty="0">
                <a:solidFill>
                  <a:srgbClr val="00B0F0"/>
                </a:solidFill>
                <a:latin typeface="Arial" charset="0"/>
                <a:cs typeface="Arial" charset="0"/>
                <a:sym typeface="Wingdings 2" pitchFamily="18" charset="2"/>
              </a:rPr>
              <a:t></a:t>
            </a:r>
            <a:r>
              <a:rPr lang="fr-FR" altLang="fr-FR" sz="4000" b="1" dirty="0">
                <a:solidFill>
                  <a:srgbClr val="00B0F0"/>
                </a:solidFill>
                <a:latin typeface="Arial" charset="0"/>
                <a:cs typeface="Arial" charset="0"/>
              </a:rPr>
              <a:t> 560 élèves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14313" y="3214688"/>
            <a:ext cx="6553200" cy="708025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4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 classes de premières</a:t>
            </a:r>
            <a:endParaRPr lang="fr-FR" sz="4000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427538" y="4581525"/>
            <a:ext cx="4716462" cy="1322388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000" b="1">
                <a:solidFill>
                  <a:srgbClr val="92D050"/>
                </a:solidFill>
                <a:latin typeface="Arial" charset="0"/>
                <a:cs typeface="Arial" charset="0"/>
              </a:rPr>
              <a:t>14 classes de terminales </a:t>
            </a:r>
            <a:endParaRPr lang="fr-FR" altLang="fr-FR" sz="4000">
              <a:solidFill>
                <a:srgbClr val="92D050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Espace réservé du contenu 2"/>
          <p:cNvSpPr txBox="1">
            <a:spLocks/>
          </p:cNvSpPr>
          <p:nvPr/>
        </p:nvSpPr>
        <p:spPr>
          <a:xfrm>
            <a:off x="0" y="4149725"/>
            <a:ext cx="4211638" cy="2500313"/>
          </a:xfrm>
          <a:prstGeom prst="rect">
            <a:avLst/>
          </a:prstGeom>
          <a:solidFill>
            <a:srgbClr val="F8F8F8">
              <a:alpha val="56000"/>
            </a:srgbClr>
          </a:solidFill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fr-FR" sz="1600" b="1" kern="0" dirty="0">
                <a:latin typeface="+mn-lt"/>
              </a:rPr>
              <a:t>Les personnels </a:t>
            </a:r>
            <a:r>
              <a:rPr lang="fr-FR" sz="1600" kern="0" dirty="0">
                <a:latin typeface="+mn-lt"/>
              </a:rPr>
              <a:t>, </a:t>
            </a:r>
            <a:r>
              <a:rPr lang="fr-FR" sz="1600" b="1" kern="0" dirty="0">
                <a:solidFill>
                  <a:srgbClr val="FF0000"/>
                </a:solidFill>
                <a:latin typeface="+mn-lt"/>
              </a:rPr>
              <a:t>155</a:t>
            </a:r>
            <a:r>
              <a:rPr lang="fr-FR" sz="1600" b="1" kern="0" dirty="0">
                <a:latin typeface="+mn-lt"/>
              </a:rPr>
              <a:t> adultes  :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r-FR" sz="16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r-FR" sz="1600" kern="0" dirty="0">
                <a:latin typeface="+mn-lt"/>
                <a:sym typeface="Wingdings 2"/>
              </a:rPr>
              <a:t> </a:t>
            </a:r>
            <a:r>
              <a:rPr lang="fr-FR" sz="1600" b="1" kern="0" dirty="0">
                <a:solidFill>
                  <a:srgbClr val="FF0000"/>
                </a:solidFill>
                <a:latin typeface="+mn-lt"/>
                <a:sym typeface="Wingdings 2"/>
              </a:rPr>
              <a:t>12</a:t>
            </a:r>
            <a:r>
              <a:rPr lang="fr-FR" sz="1600" kern="0" dirty="0">
                <a:latin typeface="+mn-lt"/>
                <a:sym typeface="Wingdings 2"/>
              </a:rPr>
              <a:t> agents (accueil / entretien / maintenance)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fr-FR" sz="1600" b="1" kern="0" dirty="0">
                <a:solidFill>
                  <a:srgbClr val="FF0000"/>
                </a:solidFill>
                <a:latin typeface="+mn-lt"/>
                <a:sym typeface="Wingdings 2"/>
              </a:rPr>
              <a:t> 13</a:t>
            </a:r>
            <a:r>
              <a:rPr lang="fr-FR" sz="1600" kern="0" dirty="0">
                <a:latin typeface="+mn-lt"/>
                <a:sym typeface="Wingdings 2"/>
              </a:rPr>
              <a:t> personnes au pôle administratif, gestion, santé et social, orientation, aide laboratoire </a:t>
            </a:r>
            <a:endParaRPr lang="fr-FR" sz="16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r-FR" sz="1600" b="1" kern="0" dirty="0">
                <a:solidFill>
                  <a:srgbClr val="FF0000"/>
                </a:solidFill>
                <a:latin typeface="+mn-lt"/>
                <a:sym typeface="Wingdings 2"/>
              </a:rPr>
              <a:t>  9</a:t>
            </a:r>
            <a:r>
              <a:rPr lang="fr-FR" sz="1600" kern="0" dirty="0">
                <a:solidFill>
                  <a:srgbClr val="FF0000"/>
                </a:solidFill>
                <a:latin typeface="+mn-lt"/>
                <a:sym typeface="Wingdings 2"/>
              </a:rPr>
              <a:t> </a:t>
            </a:r>
            <a:r>
              <a:rPr lang="fr-FR" sz="1600" kern="0" dirty="0">
                <a:latin typeface="+mn-lt"/>
                <a:sym typeface="Wingdings 2"/>
              </a:rPr>
              <a:t>AED / AVS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fr-FR" sz="1600" b="1" kern="0" dirty="0">
                <a:solidFill>
                  <a:srgbClr val="FF0000"/>
                </a:solidFill>
                <a:latin typeface="+mn-lt"/>
                <a:sym typeface="Wingdings 2"/>
              </a:rPr>
              <a:t>115</a:t>
            </a:r>
            <a:r>
              <a:rPr lang="fr-FR" sz="1600" kern="0" dirty="0">
                <a:solidFill>
                  <a:srgbClr val="FF0000"/>
                </a:solidFill>
                <a:latin typeface="+mn-lt"/>
                <a:sym typeface="Wingdings 2"/>
              </a:rPr>
              <a:t> </a:t>
            </a:r>
            <a:r>
              <a:rPr lang="fr-FR" sz="1600" kern="0" dirty="0">
                <a:latin typeface="+mn-lt"/>
                <a:sym typeface="Wingdings 2"/>
              </a:rPr>
              <a:t>professeurs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fr-FR" sz="1600" b="1" kern="0" dirty="0">
                <a:solidFill>
                  <a:srgbClr val="FF0000"/>
                </a:solidFill>
                <a:latin typeface="+mn-lt"/>
                <a:sym typeface="Wingdings 2"/>
              </a:rPr>
              <a:t>  7</a:t>
            </a:r>
            <a:r>
              <a:rPr lang="fr-FR" sz="1600" kern="0" dirty="0">
                <a:latin typeface="+mn-lt"/>
              </a:rPr>
              <a:t> Équipe de direction et d’encadrement (CPE /DDF / BDE / Agent Comptable-Gestionnaire / Proviseure adjointe et Proviseur)</a:t>
            </a:r>
            <a:r>
              <a:rPr lang="fr-FR" sz="1600" kern="0" dirty="0">
                <a:latin typeface="+mn-lt"/>
                <a:sym typeface="Webdings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r-FR" sz="3200" kern="0" dirty="0">
              <a:latin typeface="+mn-lt"/>
              <a:sym typeface="Webding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it-IT" sz="32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2051" grpId="0" animBg="1" autoUpdateAnimBg="0"/>
      <p:bldP spid="2052" grpId="0" animBg="1" autoUpdateAnimBg="0"/>
      <p:bldP spid="2053" grpId="0" animBg="1" autoUpdateAnimBg="0"/>
      <p:bldP spid="2" grpId="0" build="p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6477000" cy="114300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0" y="1125538"/>
            <a:ext cx="8215313" cy="584200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>
                <a:solidFill>
                  <a:srgbClr val="FFFF00"/>
                </a:solidFill>
              </a:rPr>
              <a:t>Les enseignements optionnels</a:t>
            </a:r>
            <a:endParaRPr lang="fr-FR" alt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07950" y="1773238"/>
            <a:ext cx="8064500" cy="1016000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b="1">
                <a:solidFill>
                  <a:srgbClr val="FFFF00"/>
                </a:solidFill>
              </a:rPr>
              <a:t>1 enseignement général qui se poursuit en première : </a:t>
            </a:r>
          </a:p>
          <a:p>
            <a:pPr algn="ctr">
              <a:spcBef>
                <a:spcPct val="50000"/>
              </a:spcBef>
            </a:pPr>
            <a:r>
              <a:rPr lang="fr-FR" altLang="fr-FR" b="1">
                <a:solidFill>
                  <a:srgbClr val="FFFF00"/>
                </a:solidFill>
              </a:rPr>
              <a:t>3h parmi </a:t>
            </a:r>
            <a:endParaRPr lang="fr-FR" altLang="fr-FR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859338" y="2781300"/>
            <a:ext cx="2590800" cy="1816100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800" b="1">
                <a:solidFill>
                  <a:srgbClr val="FFC000"/>
                </a:solidFill>
              </a:rPr>
              <a:t>Langues et Culture de l’Antiquité – Latin et Grec</a:t>
            </a:r>
            <a:endParaRPr lang="fr-FR" altLang="fr-FR" sz="2800">
              <a:solidFill>
                <a:srgbClr val="FFC000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57188" y="2786063"/>
            <a:ext cx="3357562" cy="630237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500" b="1">
                <a:solidFill>
                  <a:srgbClr val="FFC000"/>
                </a:solidFill>
              </a:rPr>
              <a:t>Italien 3 </a:t>
            </a:r>
            <a:endParaRPr lang="fr-FR" altLang="fr-FR" sz="3500">
              <a:solidFill>
                <a:srgbClr val="FFC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85750" y="3857625"/>
            <a:ext cx="3714750" cy="630238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500" b="1">
                <a:solidFill>
                  <a:srgbClr val="FFC000"/>
                </a:solidFill>
              </a:rPr>
              <a:t>Théâtre 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-34925" y="4929188"/>
            <a:ext cx="4248150" cy="1184275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500" b="1">
                <a:solidFill>
                  <a:srgbClr val="FFC000"/>
                </a:solidFill>
              </a:rPr>
              <a:t>Sections européennes </a:t>
            </a:r>
          </a:p>
          <a:p>
            <a:pPr algn="ctr">
              <a:spcBef>
                <a:spcPct val="50000"/>
              </a:spcBef>
            </a:pPr>
            <a:r>
              <a:rPr lang="fr-FR" altLang="fr-FR" b="1">
                <a:solidFill>
                  <a:srgbClr val="FFFF00"/>
                </a:solidFill>
              </a:rPr>
              <a:t>(1,5 à 2h)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356100" y="4929188"/>
            <a:ext cx="4752975" cy="1724025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500" b="1" dirty="0">
                <a:solidFill>
                  <a:srgbClr val="FFC000"/>
                </a:solidFill>
              </a:rPr>
              <a:t>Section internationale américain </a:t>
            </a:r>
          </a:p>
          <a:p>
            <a:pPr algn="ctr">
              <a:spcBef>
                <a:spcPct val="50000"/>
              </a:spcBef>
            </a:pPr>
            <a:r>
              <a:rPr lang="fr-FR" altLang="fr-FR" b="1" dirty="0">
                <a:solidFill>
                  <a:srgbClr val="FFFF00"/>
                </a:solidFill>
              </a:rPr>
              <a:t>(+5h : 2h d’HG et 4h d’anglais)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 autoUpdateAnimBg="0"/>
      <p:bldP spid="5129" grpId="0" animBg="1" autoUpdateAnimBg="0"/>
      <p:bldP spid="12" grpId="0" animBg="1" autoUpdateAnimBg="0"/>
      <p:bldP spid="13" grpId="0" animBg="1" autoUpdateAnimBg="0"/>
      <p:bldP spid="14" grpId="0" animBg="1" autoUpdateAnimBg="0"/>
      <p:bldP spid="2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6477000" cy="114300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1125538"/>
            <a:ext cx="8675688" cy="584200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>
                <a:solidFill>
                  <a:srgbClr val="FFFF00"/>
                </a:solidFill>
              </a:rPr>
              <a:t>Les enseignements optionnels </a:t>
            </a:r>
            <a:endParaRPr lang="fr-FR" alt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258888" y="1773238"/>
            <a:ext cx="6481762" cy="1016000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b="1">
                <a:solidFill>
                  <a:srgbClr val="FFFF00"/>
                </a:solidFill>
              </a:rPr>
              <a:t>+ 1 enseignement technologique de 1h30 </a:t>
            </a:r>
          </a:p>
          <a:p>
            <a:pPr algn="ctr">
              <a:spcBef>
                <a:spcPct val="50000"/>
              </a:spcBef>
            </a:pPr>
            <a:r>
              <a:rPr lang="fr-FR" altLang="fr-FR" b="1">
                <a:solidFill>
                  <a:srgbClr val="FFFF00"/>
                </a:solidFill>
              </a:rPr>
              <a:t>suivi uniquement en seconde parmi </a:t>
            </a:r>
            <a:endParaRPr lang="fr-FR" altLang="fr-FR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003800" y="3716338"/>
            <a:ext cx="3246438" cy="1169987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500" b="1">
                <a:solidFill>
                  <a:srgbClr val="FFC000"/>
                </a:solidFill>
              </a:rPr>
              <a:t>Management et gestion</a:t>
            </a:r>
            <a:endParaRPr lang="fr-FR" altLang="fr-FR" sz="3500">
              <a:solidFill>
                <a:srgbClr val="FFC000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27025" y="3319463"/>
            <a:ext cx="3357563" cy="2786062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500" b="1">
                <a:solidFill>
                  <a:srgbClr val="FFC000"/>
                </a:solidFill>
              </a:rPr>
              <a:t>Création Innovation Technologique et Sciences de l’ingénieur</a:t>
            </a:r>
            <a:endParaRPr lang="fr-FR" altLang="fr-FR" sz="350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 autoUpdateAnimBg="0"/>
      <p:bldP spid="5128" grpId="0" animBg="1" autoUpdateAnimBg="0"/>
      <p:bldP spid="1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6477000" cy="114300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971800" y="1981200"/>
            <a:ext cx="3200400" cy="1524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3600" b="1" dirty="0"/>
              <a:t>Les sections </a:t>
            </a:r>
          </a:p>
          <a:p>
            <a:pPr algn="ctr">
              <a:defRPr/>
            </a:pPr>
            <a:r>
              <a:rPr lang="fr-FR" sz="3600" b="1" dirty="0"/>
              <a:t>européennes</a:t>
            </a:r>
            <a:endParaRPr lang="fr-FR" dirty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200400" y="4405313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685800" y="4191000"/>
            <a:ext cx="2362200" cy="91440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Allemand </a:t>
            </a:r>
            <a:endParaRPr lang="fr-FR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4953000" y="4405313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6096000" y="4229100"/>
            <a:ext cx="2209800" cy="838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Anglais</a:t>
            </a:r>
            <a:endParaRPr lang="fr-FR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-5400000">
            <a:off x="4028902" y="4864894"/>
            <a:ext cx="1000125" cy="557213"/>
          </a:xfrm>
          <a:prstGeom prst="leftArrow">
            <a:avLst>
              <a:gd name="adj1" fmla="val 46466"/>
              <a:gd name="adj2" fmla="val 5024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3347864" y="5715000"/>
            <a:ext cx="23622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Espagnol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 autoUpdateAnimBg="0"/>
      <p:bldP spid="9222" grpId="0" animBg="1"/>
      <p:bldP spid="9223" grpId="0" animBg="1" autoUpdateAnimBg="0"/>
      <p:bldP spid="8" grpId="0" animBg="1"/>
      <p:bldP spid="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6477000" cy="919163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928662" y="928670"/>
            <a:ext cx="7000924" cy="50006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3600" b="1" dirty="0"/>
              <a:t>Les sections Européennes</a:t>
            </a:r>
            <a:endParaRPr lang="fr-FR" dirty="0"/>
          </a:p>
        </p:txBody>
      </p:sp>
      <p:sp>
        <p:nvSpPr>
          <p:cNvPr id="25606" name="ZoneTexte 15"/>
          <p:cNvSpPr txBox="1">
            <a:spLocks noChangeArrowheads="1"/>
          </p:cNvSpPr>
          <p:nvPr/>
        </p:nvSpPr>
        <p:spPr bwMode="auto">
          <a:xfrm>
            <a:off x="357188" y="1571625"/>
            <a:ext cx="8572500" cy="4124325"/>
          </a:xfrm>
          <a:prstGeom prst="rect">
            <a:avLst/>
          </a:prstGeom>
          <a:solidFill>
            <a:srgbClr val="DDDDDD">
              <a:alpha val="5411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endParaRPr lang="fr-FR" altLang="fr-FR" sz="2000" b="1" dirty="0">
              <a:latin typeface="Arial" charset="0"/>
              <a:ea typeface="Calibri" pitchFamily="34" charset="0"/>
              <a:cs typeface="Arial" charset="0"/>
            </a:endParaRPr>
          </a:p>
          <a:p>
            <a:pPr algn="just" eaLnBrk="1" hangingPunct="1">
              <a:buFontTx/>
              <a:buChar char="•"/>
            </a:pPr>
            <a:r>
              <a:rPr lang="fr-FR" altLang="fr-FR" sz="2200" b="1" dirty="0">
                <a:latin typeface="Arial" charset="0"/>
                <a:ea typeface="Calibri" pitchFamily="34" charset="0"/>
                <a:cs typeface="Arial" charset="0"/>
              </a:rPr>
              <a:t> 1h d'histoire géographie et  0h30 à 1h d’anglais (en plus)</a:t>
            </a:r>
          </a:p>
          <a:p>
            <a:pPr algn="just" eaLnBrk="1" hangingPunct="1"/>
            <a:endParaRPr lang="fr-FR" altLang="fr-FR" sz="2200" b="1" dirty="0">
              <a:latin typeface="Arial" charset="0"/>
              <a:ea typeface="Calibri" pitchFamily="34" charset="0"/>
              <a:cs typeface="Arial" charset="0"/>
            </a:endParaRPr>
          </a:p>
          <a:p>
            <a:pPr algn="just" eaLnBrk="1" hangingPunct="1">
              <a:buFontTx/>
              <a:buChar char="•"/>
            </a:pPr>
            <a:r>
              <a:rPr lang="fr-FR" altLang="fr-FR" sz="2200" b="1" dirty="0">
                <a:latin typeface="Arial" charset="0"/>
                <a:ea typeface="Calibri" pitchFamily="34" charset="0"/>
                <a:cs typeface="Arial" charset="0"/>
              </a:rPr>
              <a:t> Préparation d’une épreuve orale (analyse de deux documents inconnus, nécessité d'intégrer un vocabulaire abondant et complexe, parler 10 minutes seuls avant les questions...) : d'où l'importance de la </a:t>
            </a:r>
            <a:r>
              <a:rPr lang="fr-FR" altLang="fr-FR" sz="2200" b="1" u="sng" dirty="0">
                <a:latin typeface="Arial" charset="0"/>
                <a:ea typeface="Calibri" pitchFamily="34" charset="0"/>
                <a:cs typeface="Arial" charset="0"/>
              </a:rPr>
              <a:t>motivation</a:t>
            </a:r>
            <a:r>
              <a:rPr lang="fr-FR" altLang="fr-FR" sz="2200" b="1" dirty="0">
                <a:latin typeface="Arial" charset="0"/>
                <a:ea typeface="Calibri" pitchFamily="34" charset="0"/>
                <a:cs typeface="Arial" charset="0"/>
              </a:rPr>
              <a:t> et de la volonté de </a:t>
            </a:r>
            <a:r>
              <a:rPr lang="fr-FR" altLang="fr-FR" sz="2200" b="1" u="sng" dirty="0">
                <a:latin typeface="Arial" charset="0"/>
                <a:ea typeface="Calibri" pitchFamily="34" charset="0"/>
                <a:cs typeface="Arial" charset="0"/>
              </a:rPr>
              <a:t>s’impliquer à l'oral</a:t>
            </a:r>
            <a:r>
              <a:rPr lang="fr-FR" altLang="fr-FR" sz="2200" b="1" dirty="0">
                <a:latin typeface="Arial" charset="0"/>
                <a:ea typeface="Calibri" pitchFamily="34" charset="0"/>
                <a:cs typeface="Arial" charset="0"/>
              </a:rPr>
              <a:t>.</a:t>
            </a:r>
          </a:p>
          <a:p>
            <a:pPr algn="just" eaLnBrk="1" hangingPunct="1">
              <a:buFontTx/>
              <a:buChar char="•"/>
            </a:pPr>
            <a:endParaRPr lang="fr-FR" altLang="fr-FR" sz="2200" b="1" dirty="0">
              <a:latin typeface="Arial" charset="0"/>
              <a:ea typeface="Calibri" pitchFamily="34" charset="0"/>
              <a:cs typeface="Arial" charset="0"/>
            </a:endParaRPr>
          </a:p>
          <a:p>
            <a:pPr algn="just">
              <a:buFontTx/>
              <a:buChar char="•"/>
            </a:pPr>
            <a:r>
              <a:rPr lang="fr-FR" altLang="fr-FR" sz="2200" b="1" dirty="0">
                <a:latin typeface="Arial" charset="0"/>
                <a:ea typeface="Calibri" pitchFamily="34" charset="0"/>
                <a:cs typeface="Arial" charset="0"/>
              </a:rPr>
              <a:t> Obtention d’une mention "section européenne" au baccalauréat (au moins 10/20 à l'épreuve spécifique, et au moins 12/20 dans l'épreuve de langue de la section).</a:t>
            </a:r>
          </a:p>
        </p:txBody>
      </p:sp>
      <p:sp>
        <p:nvSpPr>
          <p:cNvPr id="25607" name="Rectangle 4"/>
          <p:cNvSpPr>
            <a:spLocks noChangeArrowheads="1"/>
          </p:cNvSpPr>
          <p:nvPr/>
        </p:nvSpPr>
        <p:spPr bwMode="auto">
          <a:xfrm>
            <a:off x="357188" y="5876925"/>
            <a:ext cx="8501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C"/>
            </a:pPr>
            <a:r>
              <a:rPr lang="fr-FR" altLang="fr-FR" b="1" dirty="0"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fr-FR" altLang="fr-FR" b="1" dirty="0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Recrutement sur dossier</a:t>
            </a:r>
          </a:p>
          <a:p>
            <a:pPr algn="ctr"/>
            <a:r>
              <a:rPr lang="fr-FR" altLang="fr-FR" sz="1800" b="1" dirty="0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Candidature préparée au 3</a:t>
            </a:r>
            <a:r>
              <a:rPr lang="fr-FR" altLang="fr-FR" sz="1800" b="1" baseline="30000" dirty="0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ème</a:t>
            </a:r>
            <a:r>
              <a:rPr lang="fr-FR" altLang="fr-FR" sz="1800" b="1" dirty="0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 trimestre (en lien entre le collège et le lycée)</a:t>
            </a:r>
          </a:p>
          <a:p>
            <a:pPr algn="ctr"/>
            <a:r>
              <a:rPr lang="fr-FR" altLang="fr-FR" sz="16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&gt; Moyennes annuelles et plus particulièrement en langue et en histoire-géographie </a:t>
            </a:r>
            <a:endParaRPr lang="fr-FR" altLang="fr-FR" sz="1600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6988"/>
            <a:ext cx="6477000" cy="811212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971600" y="836712"/>
            <a:ext cx="7531770" cy="44800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3600" b="1" dirty="0"/>
              <a:t>La Section Internationale Américain</a:t>
            </a:r>
            <a:endParaRPr lang="fr-FR" dirty="0"/>
          </a:p>
        </p:txBody>
      </p:sp>
      <p:sp>
        <p:nvSpPr>
          <p:cNvPr id="25606" name="ZoneTexte 15"/>
          <p:cNvSpPr txBox="1">
            <a:spLocks noChangeArrowheads="1"/>
          </p:cNvSpPr>
          <p:nvPr/>
        </p:nvSpPr>
        <p:spPr bwMode="auto">
          <a:xfrm>
            <a:off x="309563" y="1368425"/>
            <a:ext cx="8572500" cy="4216400"/>
          </a:xfrm>
          <a:prstGeom prst="rect">
            <a:avLst/>
          </a:prstGeom>
          <a:solidFill>
            <a:srgbClr val="DDDDDD">
              <a:alpha val="5411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fr-FR" altLang="fr-FR" sz="2200" b="1" dirty="0"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fr-FR" sz="2000" b="1" dirty="0">
                <a:latin typeface="Arial" charset="0"/>
                <a:ea typeface="Calibri" pitchFamily="34" charset="0"/>
                <a:cs typeface="Arial" charset="0"/>
              </a:rPr>
              <a:t>Histoire géographie </a:t>
            </a:r>
            <a:r>
              <a:rPr lang="fr-FR" sz="2000" dirty="0">
                <a:solidFill>
                  <a:srgbClr val="191B0E"/>
                </a:solidFill>
                <a:latin typeface="Franklin Gothic Book" pitchFamily="34" charset="0"/>
                <a:ea typeface="Calibri" pitchFamily="34" charset="0"/>
                <a:cs typeface="Arial" charset="0"/>
              </a:rPr>
              <a:t>: </a:t>
            </a:r>
            <a:r>
              <a:rPr lang="fr-FR" sz="1800" dirty="0">
                <a:solidFill>
                  <a:srgbClr val="191B0E"/>
                </a:solidFill>
                <a:latin typeface="Franklin Gothic Book" pitchFamily="34" charset="0"/>
                <a:ea typeface="Calibri" pitchFamily="34" charset="0"/>
                <a:cs typeface="Arial" charset="0"/>
              </a:rPr>
              <a:t>deux heures en anglais et deux heures en français.</a:t>
            </a:r>
          </a:p>
          <a:p>
            <a:pPr algn="just" eaLnBrk="1" hangingPunct="1">
              <a:spcBef>
                <a:spcPct val="20000"/>
              </a:spcBef>
              <a:buFontTx/>
              <a:buChar char="•"/>
            </a:pPr>
            <a:r>
              <a:rPr lang="fr-FR" sz="2000" dirty="0">
                <a:solidFill>
                  <a:srgbClr val="191B0E"/>
                </a:solidFill>
                <a:latin typeface="Franklin Gothic Book" pitchFamily="34" charset="0"/>
                <a:ea typeface="Calibri" pitchFamily="34" charset="0"/>
                <a:cs typeface="Arial" charset="0"/>
              </a:rPr>
              <a:t> </a:t>
            </a:r>
            <a:r>
              <a:rPr lang="fr-FR" sz="2000" b="1" dirty="0">
                <a:latin typeface="Arial" charset="0"/>
                <a:cs typeface="Calibri" pitchFamily="34" charset="0"/>
              </a:rPr>
              <a:t>Lettres étrangères : </a:t>
            </a:r>
            <a:r>
              <a:rPr lang="fr-FR" sz="1800" dirty="0">
                <a:solidFill>
                  <a:srgbClr val="191B0E"/>
                </a:solidFill>
                <a:latin typeface="Franklin Gothic Book" pitchFamily="34" charset="0"/>
              </a:rPr>
              <a:t>quatre heures en plus des horaires normaux de langue vivante étrangère (culture et civilisation américaine).</a:t>
            </a:r>
          </a:p>
          <a:p>
            <a:pPr algn="just" eaLnBrk="1" hangingPunct="1">
              <a:spcBef>
                <a:spcPct val="20000"/>
              </a:spcBef>
              <a:buFontTx/>
              <a:buChar char="•"/>
            </a:pPr>
            <a:endParaRPr lang="fr-FR" sz="2000" dirty="0">
              <a:solidFill>
                <a:srgbClr val="191B0E"/>
              </a:solidFill>
              <a:latin typeface="Franklin Gothic Book" pitchFamily="34" charset="0"/>
            </a:endParaRPr>
          </a:p>
          <a:p>
            <a:pPr algn="just" eaLnBrk="1" hangingPunct="1"/>
            <a:r>
              <a:rPr lang="fr-FR" sz="1600" dirty="0">
                <a:solidFill>
                  <a:srgbClr val="191B0E"/>
                </a:solidFill>
                <a:latin typeface="Franklin Gothic Book" pitchFamily="34" charset="0"/>
              </a:rPr>
              <a:t>Une ouverture sur les Etats unis : avec un partenariat et un échange avec la Barnstable High </a:t>
            </a:r>
            <a:r>
              <a:rPr lang="fr-FR" sz="1600" dirty="0" err="1">
                <a:solidFill>
                  <a:srgbClr val="191B0E"/>
                </a:solidFill>
                <a:latin typeface="Franklin Gothic Book" pitchFamily="34" charset="0"/>
              </a:rPr>
              <a:t>school</a:t>
            </a:r>
            <a:r>
              <a:rPr lang="fr-FR" sz="1600" dirty="0">
                <a:solidFill>
                  <a:srgbClr val="191B0E"/>
                </a:solidFill>
                <a:latin typeface="Franklin Gothic Book" pitchFamily="34" charset="0"/>
              </a:rPr>
              <a:t> (Cape Cod Massachusetts) et des échanges ou partenariats avec d’autres structures, entreprises ou associations</a:t>
            </a:r>
            <a:endParaRPr lang="fr-FR" altLang="fr-FR" sz="1600" b="1" dirty="0">
              <a:latin typeface="Arial" charset="0"/>
              <a:cs typeface="Calibri" pitchFamily="34" charset="0"/>
            </a:endParaRPr>
          </a:p>
          <a:p>
            <a:pPr algn="just" eaLnBrk="1" hangingPunct="1">
              <a:buFontTx/>
              <a:buChar char="•"/>
            </a:pPr>
            <a:r>
              <a:rPr lang="fr-FR" altLang="fr-FR" sz="2200" b="1" dirty="0">
                <a:latin typeface="Arial" charset="0"/>
                <a:cs typeface="Calibri" pitchFamily="34" charset="0"/>
              </a:rPr>
              <a:t> </a:t>
            </a:r>
            <a:r>
              <a:rPr lang="fr-FR" b="1" dirty="0">
                <a:latin typeface="Arial" charset="0"/>
                <a:cs typeface="Calibri" pitchFamily="34" charset="0"/>
              </a:rPr>
              <a:t> </a:t>
            </a:r>
            <a:r>
              <a:rPr lang="fr-FR" sz="1600" b="1" dirty="0">
                <a:latin typeface="Arial" charset="0"/>
                <a:cs typeface="Calibri" pitchFamily="34" charset="0"/>
              </a:rPr>
              <a:t>Nécessité d'intégrer un vocabulaire abondant et complexe et d’être en interaction tant avec les enseignants que les camarades : la </a:t>
            </a:r>
            <a:r>
              <a:rPr lang="fr-FR" sz="1600" b="1" u="sng" dirty="0">
                <a:latin typeface="Arial" charset="0"/>
                <a:cs typeface="Calibri" pitchFamily="34" charset="0"/>
              </a:rPr>
              <a:t>motivation</a:t>
            </a:r>
            <a:r>
              <a:rPr lang="fr-FR" sz="1600" b="1" dirty="0">
                <a:latin typeface="Arial" charset="0"/>
                <a:cs typeface="Calibri" pitchFamily="34" charset="0"/>
              </a:rPr>
              <a:t> et </a:t>
            </a:r>
            <a:r>
              <a:rPr lang="fr-FR" sz="1600" b="1" u="sng" dirty="0">
                <a:latin typeface="Arial" charset="0"/>
                <a:cs typeface="Calibri" pitchFamily="34" charset="0"/>
              </a:rPr>
              <a:t>l’aisance à l'oral </a:t>
            </a:r>
            <a:r>
              <a:rPr lang="fr-FR" sz="1600" b="1" dirty="0">
                <a:latin typeface="Arial" charset="0"/>
                <a:cs typeface="Calibri" pitchFamily="34" charset="0"/>
              </a:rPr>
              <a:t>avec surtout</a:t>
            </a:r>
            <a:r>
              <a:rPr lang="fr-FR" sz="1600" b="1" u="sng" dirty="0">
                <a:latin typeface="Arial" charset="0"/>
                <a:cs typeface="Calibri" pitchFamily="34" charset="0"/>
              </a:rPr>
              <a:t> une forte capacité de travail.</a:t>
            </a:r>
          </a:p>
          <a:p>
            <a:pPr algn="just" eaLnBrk="1" hangingPunct="1">
              <a:buFontTx/>
              <a:buChar char="•"/>
            </a:pPr>
            <a:endParaRPr lang="fr-FR" altLang="fr-FR" sz="2200" b="1" dirty="0">
              <a:latin typeface="Arial" charset="0"/>
              <a:cs typeface="Calibri" pitchFamily="34" charset="0"/>
            </a:endParaRPr>
          </a:p>
          <a:p>
            <a:pPr algn="just">
              <a:buFontTx/>
              <a:buChar char="•"/>
            </a:pPr>
            <a:r>
              <a:rPr lang="fr-FR" altLang="fr-FR" sz="2200" b="1" dirty="0">
                <a:latin typeface="Arial" charset="0"/>
                <a:cs typeface="Calibri" pitchFamily="34" charset="0"/>
              </a:rPr>
              <a:t> </a:t>
            </a:r>
            <a:r>
              <a:rPr lang="fr-FR" sz="1600" b="1" dirty="0">
                <a:latin typeface="Arial" charset="0"/>
                <a:cs typeface="Calibri" pitchFamily="34" charset="0"/>
              </a:rPr>
              <a:t>Poursuite en première et terminale BFI (Baccalauréat Français International) avec trois épreuves spécifiques en langue de section (Connaissance du monde, Approfondissement culturel et linguistique et Histoire-géographie)</a:t>
            </a:r>
            <a:endParaRPr lang="fr-FR" altLang="fr-FR" sz="1600" b="1" dirty="0">
              <a:latin typeface="Arial" charset="0"/>
              <a:cs typeface="Calibri" pitchFamily="34" charset="0"/>
            </a:endParaRPr>
          </a:p>
        </p:txBody>
      </p:sp>
      <p:sp>
        <p:nvSpPr>
          <p:cNvPr id="25607" name="Rectangle 4"/>
          <p:cNvSpPr>
            <a:spLocks noChangeArrowheads="1"/>
          </p:cNvSpPr>
          <p:nvPr/>
        </p:nvSpPr>
        <p:spPr bwMode="auto">
          <a:xfrm>
            <a:off x="357188" y="5876925"/>
            <a:ext cx="8501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C"/>
            </a:pPr>
            <a:r>
              <a:rPr lang="fr-FR" altLang="fr-FR" b="1"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fr-FR" altLang="fr-FR" b="1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Recrutement sur dossier et épreuves</a:t>
            </a:r>
          </a:p>
          <a:p>
            <a:pPr algn="ctr"/>
            <a:r>
              <a:rPr lang="fr-FR" altLang="fr-FR" sz="1800" b="1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Candidature préparée au 3</a:t>
            </a:r>
            <a:r>
              <a:rPr lang="fr-FR" altLang="fr-FR" sz="1800" b="1" baseline="30000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ème</a:t>
            </a:r>
            <a:r>
              <a:rPr lang="fr-FR" altLang="fr-FR" sz="1800" b="1">
                <a:solidFill>
                  <a:srgbClr val="FF0000"/>
                </a:solidFill>
                <a:latin typeface="Arial" charset="0"/>
                <a:ea typeface="Calibri" pitchFamily="34" charset="0"/>
                <a:cs typeface="Arial" charset="0"/>
              </a:rPr>
              <a:t> trimestre (en lien entre le collège et le lycée)</a:t>
            </a:r>
          </a:p>
          <a:p>
            <a:pPr algn="ctr"/>
            <a:r>
              <a:rPr lang="fr-FR" altLang="fr-FR" sz="1600" b="1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&gt; Sélection sur épreuve écrite et épreuve orale en mai</a:t>
            </a:r>
            <a:endParaRPr lang="fr-FR" altLang="fr-FR" sz="1600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789363"/>
            <a:ext cx="7772400" cy="208756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ZOOM SUR LA FORMATION PROFESSIONNELLE au lycée de la côtière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rrowheads="1"/>
          </p:cNvSpPr>
          <p:nvPr>
            <p:ph type="title"/>
          </p:nvPr>
        </p:nvSpPr>
        <p:spPr>
          <a:xfrm>
            <a:off x="206375" y="150813"/>
            <a:ext cx="8308975" cy="747712"/>
          </a:xfrm>
        </p:spPr>
        <p:txBody>
          <a:bodyPr/>
          <a:lstStyle/>
          <a:p>
            <a:r>
              <a:rPr lang="fr-FR" altLang="fr-FR" b="1" i="1">
                <a:solidFill>
                  <a:srgbClr val="FFC000"/>
                </a:solidFill>
              </a:rPr>
              <a:t>Filière numérique et cybersécurité</a:t>
            </a:r>
          </a:p>
        </p:txBody>
      </p:sp>
      <p:sp>
        <p:nvSpPr>
          <p:cNvPr id="4" name="Rectangle 3"/>
          <p:cNvSpPr/>
          <p:nvPr/>
        </p:nvSpPr>
        <p:spPr>
          <a:xfrm>
            <a:off x="171450" y="1712913"/>
            <a:ext cx="2239963" cy="12827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500" dirty="0"/>
              <a:t>BAC PRO CIEL </a:t>
            </a:r>
          </a:p>
        </p:txBody>
      </p:sp>
      <p:sp>
        <p:nvSpPr>
          <p:cNvPr id="12" name="Flèche : droite 11"/>
          <p:cNvSpPr/>
          <p:nvPr/>
        </p:nvSpPr>
        <p:spPr>
          <a:xfrm>
            <a:off x="2467974" y="2079085"/>
            <a:ext cx="784860" cy="550227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Rectangle : coins arrondis 13"/>
          <p:cNvSpPr/>
          <p:nvPr/>
        </p:nvSpPr>
        <p:spPr>
          <a:xfrm>
            <a:off x="3224213" y="1657350"/>
            <a:ext cx="5748337" cy="1338263"/>
          </a:xfrm>
          <a:prstGeom prst="roundRect">
            <a:avLst/>
          </a:prstGeom>
          <a:solidFill>
            <a:srgbClr val="D9D9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Cybersécurité, informatique et réseaux, électronique (ancien BAC PRO systèmes numériques)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24 places  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206375" y="800100"/>
            <a:ext cx="83089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fr-FR" sz="3800" b="1" kern="0" dirty="0">
                <a:solidFill>
                  <a:schemeClr val="tx1"/>
                </a:solidFill>
              </a:rPr>
              <a:t>2 formations post-3</a:t>
            </a:r>
            <a:r>
              <a:rPr lang="fr-FR" sz="3800" b="1" kern="0" baseline="30000" dirty="0">
                <a:solidFill>
                  <a:schemeClr val="tx1"/>
                </a:solidFill>
              </a:rPr>
              <a:t>ème</a:t>
            </a:r>
            <a:r>
              <a:rPr lang="fr-FR" sz="3800" b="1" kern="0" dirty="0">
                <a:solidFill>
                  <a:schemeClr val="tx1"/>
                </a:solidFill>
              </a:rPr>
              <a:t> : 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50" y="3506788"/>
            <a:ext cx="2239963" cy="12842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100" dirty="0"/>
              <a:t>BAC PRO PHOTOGRAPHIE</a:t>
            </a:r>
          </a:p>
        </p:txBody>
      </p:sp>
      <p:sp>
        <p:nvSpPr>
          <p:cNvPr id="13" name="Rectangle : coins arrondis 12"/>
          <p:cNvSpPr/>
          <p:nvPr/>
        </p:nvSpPr>
        <p:spPr>
          <a:xfrm>
            <a:off x="3252788" y="3452813"/>
            <a:ext cx="5746750" cy="1338262"/>
          </a:xfrm>
          <a:prstGeom prst="roundRect">
            <a:avLst/>
          </a:prstGeom>
          <a:solidFill>
            <a:srgbClr val="D9D9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Avec coloration </a:t>
            </a:r>
            <a:r>
              <a:rPr lang="fr-FR" sz="2000" dirty="0" err="1">
                <a:solidFill>
                  <a:schemeClr val="tx2"/>
                </a:solidFill>
              </a:rPr>
              <a:t>CATT</a:t>
            </a:r>
            <a:r>
              <a:rPr lang="fr-FR" sz="2000" dirty="0">
                <a:solidFill>
                  <a:schemeClr val="tx2"/>
                </a:solidFill>
              </a:rPr>
              <a:t> (certification télépilote de drone) et </a:t>
            </a:r>
            <a:r>
              <a:rPr lang="fr-FR" sz="2000" dirty="0" err="1">
                <a:solidFill>
                  <a:schemeClr val="tx2"/>
                </a:solidFill>
              </a:rPr>
              <a:t>BIA</a:t>
            </a:r>
            <a:r>
              <a:rPr lang="fr-FR" sz="2000" dirty="0">
                <a:solidFill>
                  <a:schemeClr val="tx2"/>
                </a:solidFill>
              </a:rPr>
              <a:t> (brevet initiation aéronautique)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15 places  </a:t>
            </a:r>
          </a:p>
        </p:txBody>
      </p:sp>
      <p:sp>
        <p:nvSpPr>
          <p:cNvPr id="20" name="Flèche : droite 19"/>
          <p:cNvSpPr/>
          <p:nvPr/>
        </p:nvSpPr>
        <p:spPr>
          <a:xfrm>
            <a:off x="2467974" y="3835845"/>
            <a:ext cx="784860" cy="550227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4" grpId="0" animBg="1"/>
      <p:bldP spid="5" grpId="0"/>
      <p:bldP spid="6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e 1"/>
          <p:cNvGrpSpPr>
            <a:grpSpLocks/>
          </p:cNvGrpSpPr>
          <p:nvPr/>
        </p:nvGrpSpPr>
        <p:grpSpPr bwMode="auto">
          <a:xfrm>
            <a:off x="201613" y="1536700"/>
            <a:ext cx="1057275" cy="965200"/>
            <a:chOff x="3917794" y="1862253"/>
            <a:chExt cx="4932557" cy="4207727"/>
          </a:xfrm>
        </p:grpSpPr>
        <p:sp>
          <p:nvSpPr>
            <p:cNvPr id="3" name="Rectangle : coins arrondis 2"/>
            <p:cNvSpPr/>
            <p:nvPr/>
          </p:nvSpPr>
          <p:spPr>
            <a:xfrm>
              <a:off x="3917794" y="1862253"/>
              <a:ext cx="2303339" cy="195161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prstClr val="black"/>
                  </a:solidFill>
                </a:rPr>
                <a:t>C</a:t>
              </a:r>
            </a:p>
          </p:txBody>
        </p:sp>
        <p:sp>
          <p:nvSpPr>
            <p:cNvPr id="4" name="Rectangle : coins arrondis 3"/>
            <p:cNvSpPr/>
            <p:nvPr/>
          </p:nvSpPr>
          <p:spPr>
            <a:xfrm>
              <a:off x="6547007" y="4118370"/>
              <a:ext cx="2303344" cy="195161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prstClr val="black"/>
                  </a:solidFill>
                </a:rPr>
                <a:t>L</a:t>
              </a:r>
            </a:p>
          </p:txBody>
        </p:sp>
        <p:sp>
          <p:nvSpPr>
            <p:cNvPr id="5" name="Rectangle : coins arrondis 4"/>
            <p:cNvSpPr/>
            <p:nvPr/>
          </p:nvSpPr>
          <p:spPr>
            <a:xfrm>
              <a:off x="3917794" y="4118370"/>
              <a:ext cx="2303339" cy="195161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prstClr val="black"/>
                  </a:solidFill>
                </a:rPr>
                <a:t>E</a:t>
              </a:r>
            </a:p>
          </p:txBody>
        </p:sp>
        <p:sp>
          <p:nvSpPr>
            <p:cNvPr id="6" name="Rectangle : coins arrondis 5"/>
            <p:cNvSpPr/>
            <p:nvPr/>
          </p:nvSpPr>
          <p:spPr>
            <a:xfrm>
              <a:off x="6547007" y="1862253"/>
              <a:ext cx="2303344" cy="195161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prstClr val="black"/>
                  </a:solidFill>
                </a:rPr>
                <a:t>I</a:t>
              </a:r>
            </a:p>
          </p:txBody>
        </p:sp>
      </p:grpSp>
      <p:grpSp>
        <p:nvGrpSpPr>
          <p:cNvPr id="22531" name="Groupe 24"/>
          <p:cNvGrpSpPr>
            <a:grpSpLocks/>
          </p:cNvGrpSpPr>
          <p:nvPr/>
        </p:nvGrpSpPr>
        <p:grpSpPr bwMode="auto">
          <a:xfrm>
            <a:off x="341313" y="188913"/>
            <a:ext cx="4757737" cy="922337"/>
            <a:chOff x="454151" y="221283"/>
            <a:chExt cx="6344129" cy="1274474"/>
          </a:xfrm>
        </p:grpSpPr>
        <p:sp>
          <p:nvSpPr>
            <p:cNvPr id="7" name="ZoneTexte 6"/>
            <p:cNvSpPr txBox="1"/>
            <p:nvPr/>
          </p:nvSpPr>
          <p:spPr>
            <a:xfrm>
              <a:off x="454151" y="221283"/>
              <a:ext cx="6344129" cy="12744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b="1" dirty="0">
                  <a:solidFill>
                    <a:prstClr val="black"/>
                  </a:solidFill>
                  <a:latin typeface="Calibri" panose="020F0502020204030204"/>
                </a:rPr>
                <a:t>B</a:t>
              </a:r>
              <a:r>
                <a:rPr lang="fr-FR" sz="1800" b="1" dirty="0">
                  <a:solidFill>
                    <a:prstClr val="black"/>
                  </a:solidFill>
                  <a:latin typeface="Calibri" panose="020F0502020204030204"/>
                </a:rPr>
                <a:t>ACCALAUREAT</a:t>
              </a:r>
              <a:r>
                <a:rPr lang="fr-FR" sz="1350" b="1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fr-FR" sz="3600" b="1" dirty="0">
                  <a:solidFill>
                    <a:prstClr val="black"/>
                  </a:solidFill>
                  <a:latin typeface="Calibri" panose="020F0502020204030204"/>
                </a:rPr>
                <a:t>P</a:t>
              </a:r>
              <a:r>
                <a:rPr lang="fr-FR" sz="1800" b="1" dirty="0">
                  <a:solidFill>
                    <a:prstClr val="black"/>
                  </a:solidFill>
                  <a:latin typeface="Calibri" panose="020F0502020204030204"/>
                </a:rPr>
                <a:t>ROFESSIONNEL  </a:t>
              </a:r>
              <a:r>
                <a:rPr lang="fr-FR" sz="3600" b="1" dirty="0">
                  <a:solidFill>
                    <a:prstClr val="black"/>
                  </a:solidFill>
                  <a:latin typeface="Calibri" panose="020F0502020204030204"/>
                </a:rPr>
                <a:t>C I E L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5394" y="989039"/>
              <a:ext cx="6047773" cy="6361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350">
                <a:solidFill>
                  <a:prstClr val="white"/>
                </a:solidFill>
              </a:endParaRPr>
            </a:p>
          </p:txBody>
        </p:sp>
      </p:grpSp>
      <p:pic>
        <p:nvPicPr>
          <p:cNvPr id="22532" name="Picture 2" descr="Et voici le nouveau logo du lycée - E3D : Lycée éco-responsable - Lycée de  la Côtiè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7500" y="330200"/>
            <a:ext cx="10144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1476375" y="1341438"/>
            <a:ext cx="6440488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161616"/>
                </a:solidFill>
                <a:latin typeface="Calibri" panose="020F0502020204030204"/>
              </a:rPr>
              <a:t>Former des techniciennes et techniciens </a:t>
            </a: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pouvant intervenir dans :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b="1" dirty="0">
                <a:solidFill>
                  <a:srgbClr val="161616"/>
                </a:solidFill>
                <a:latin typeface="Calibri" panose="020F0502020204030204"/>
              </a:rPr>
              <a:t>L’installation et de maintenance de produits électroniques </a:t>
            </a: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(domotique, alarme, vidéoprotection, sécurité, éclairage public, bornes de charge, ...).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b="1" dirty="0">
                <a:solidFill>
                  <a:srgbClr val="161616"/>
                </a:solidFill>
                <a:latin typeface="Calibri" panose="020F0502020204030204"/>
              </a:rPr>
              <a:t>mise en œuvre des réseaux informatiques </a:t>
            </a: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(installation des éléments d'un système électronique et exploitation du réseau).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b="1" dirty="0">
                <a:solidFill>
                  <a:srgbClr val="161616"/>
                </a:solidFill>
                <a:latin typeface="Calibri" panose="020F0502020204030204"/>
              </a:rPr>
              <a:t>l'analyse d'un logiciel ou d'un matériel</a:t>
            </a: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, dans un but de cybersécurité et de valorisation des données.</a:t>
            </a:r>
            <a:endParaRPr lang="fr-FR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535488" y="5097463"/>
            <a:ext cx="4478337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u="sng" dirty="0">
                <a:solidFill>
                  <a:srgbClr val="161616"/>
                </a:solidFill>
                <a:latin typeface="Calibri" panose="020F0502020204030204"/>
              </a:rPr>
              <a:t>Débouchés :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Insertion professionnelle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Poursuite des études :</a:t>
            </a:r>
          </a:p>
          <a:p>
            <a:pPr marL="557213" lvl="1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en 1 an en Certificat de Spécialisation </a:t>
            </a:r>
            <a:r>
              <a:rPr lang="fr-FR" sz="1400" b="1" dirty="0">
                <a:solidFill>
                  <a:srgbClr val="161616"/>
                </a:solidFill>
                <a:latin typeface="Calibri" panose="020F0502020204030204"/>
              </a:rPr>
              <a:t>cybersécurité</a:t>
            </a:r>
          </a:p>
          <a:p>
            <a:pPr marL="557213" lvl="1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en 2 ans en BTS CIEL (secteurs des réseaux informatiques ou des systèmes électroniques) notamment.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41313" y="896938"/>
            <a:ext cx="3851275" cy="30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350" b="1" dirty="0">
                <a:solidFill>
                  <a:prstClr val="black"/>
                </a:solidFill>
                <a:latin typeface="Calibri" panose="020F0502020204030204"/>
              </a:rPr>
              <a:t>C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ybersécurité </a:t>
            </a:r>
            <a:r>
              <a:rPr lang="fr-FR" sz="1350" b="1" dirty="0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nformatique réseaux et </a:t>
            </a:r>
            <a:r>
              <a:rPr lang="fr-FR" sz="1350" b="1" dirty="0">
                <a:solidFill>
                  <a:prstClr val="black"/>
                </a:solidFill>
                <a:latin typeface="Calibri" panose="020F0502020204030204"/>
              </a:rPr>
              <a:t>ÉL</a:t>
            </a: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ectronique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97213" y="3367088"/>
            <a:ext cx="268605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u="sng" dirty="0">
                <a:solidFill>
                  <a:prstClr val="black"/>
                </a:solidFill>
                <a:latin typeface="Calibri" panose="020F0502020204030204"/>
              </a:rPr>
              <a:t>Qualités requises :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Fort intérêt pour l’informatique et les technologies connectées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Autonomie, rigueur, curiosité</a:t>
            </a:r>
            <a:endParaRPr lang="fr-FR" sz="1100" dirty="0">
              <a:solidFill>
                <a:srgbClr val="161616"/>
              </a:solidFill>
              <a:latin typeface="Calibri" panose="020F0502020204030204"/>
            </a:endParaRPr>
          </a:p>
        </p:txBody>
      </p:sp>
      <p:pic>
        <p:nvPicPr>
          <p:cNvPr id="22537" name="Image 17"/>
          <p:cNvPicPr>
            <a:picLocks noChangeAspect="1" noChangeArrowheads="1"/>
          </p:cNvPicPr>
          <p:nvPr/>
        </p:nvPicPr>
        <p:blipFill>
          <a:blip r:embed="rId3" cstate="print"/>
          <a:srcRect l="191" r="191"/>
          <a:stretch>
            <a:fillRect/>
          </a:stretch>
        </p:blipFill>
        <p:spPr bwMode="auto">
          <a:xfrm>
            <a:off x="187325" y="3162300"/>
            <a:ext cx="268605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Image 20"/>
          <p:cNvPicPr>
            <a:picLocks noChangeAspect="1" noChangeArrowheads="1"/>
          </p:cNvPicPr>
          <p:nvPr/>
        </p:nvPicPr>
        <p:blipFill>
          <a:blip r:embed="rId4" cstate="print"/>
          <a:srcRect r="18155"/>
          <a:stretch>
            <a:fillRect/>
          </a:stretch>
        </p:blipFill>
        <p:spPr bwMode="auto">
          <a:xfrm>
            <a:off x="5889625" y="2909888"/>
            <a:ext cx="31242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Image 23"/>
          <p:cNvPicPr>
            <a:picLocks noChangeAspect="1" noChangeArrowheads="1"/>
          </p:cNvPicPr>
          <p:nvPr/>
        </p:nvPicPr>
        <p:blipFill>
          <a:blip r:embed="rId5" cstate="print"/>
          <a:srcRect r="1627"/>
          <a:stretch>
            <a:fillRect/>
          </a:stretch>
        </p:blipFill>
        <p:spPr bwMode="auto">
          <a:xfrm>
            <a:off x="1811338" y="4851400"/>
            <a:ext cx="26289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t voici le nouveau logo du lycée - E3D : Lycée éco-responsable - Lycée de  la Côtiè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7500" y="215900"/>
            <a:ext cx="10144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5" name="Groupe 19"/>
          <p:cNvGrpSpPr>
            <a:grpSpLocks/>
          </p:cNvGrpSpPr>
          <p:nvPr/>
        </p:nvGrpSpPr>
        <p:grpSpPr bwMode="auto">
          <a:xfrm>
            <a:off x="341313" y="307975"/>
            <a:ext cx="7021512" cy="923925"/>
            <a:chOff x="454151" y="221283"/>
            <a:chExt cx="9361965" cy="1231106"/>
          </a:xfrm>
        </p:grpSpPr>
        <p:sp>
          <p:nvSpPr>
            <p:cNvPr id="9" name="ZoneTexte 8"/>
            <p:cNvSpPr txBox="1"/>
            <p:nvPr/>
          </p:nvSpPr>
          <p:spPr>
            <a:xfrm>
              <a:off x="454151" y="221283"/>
              <a:ext cx="9361965" cy="123110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3600" b="1" dirty="0">
                  <a:solidFill>
                    <a:prstClr val="black"/>
                  </a:solidFill>
                  <a:latin typeface="Calibri" panose="020F0502020204030204"/>
                </a:rPr>
                <a:t>B</a:t>
              </a:r>
              <a:r>
                <a:rPr lang="fr-FR" sz="1800" b="1" dirty="0">
                  <a:solidFill>
                    <a:prstClr val="black"/>
                  </a:solidFill>
                  <a:latin typeface="Calibri" panose="020F0502020204030204"/>
                </a:rPr>
                <a:t>ACCALAUREAT</a:t>
              </a:r>
              <a:r>
                <a:rPr lang="fr-FR" sz="1350" b="1" dirty="0">
                  <a:solidFill>
                    <a:prstClr val="black"/>
                  </a:solidFill>
                  <a:latin typeface="Calibri" panose="020F0502020204030204"/>
                </a:rPr>
                <a:t>    </a:t>
              </a:r>
              <a:r>
                <a:rPr lang="fr-FR" sz="3600" b="1" dirty="0">
                  <a:solidFill>
                    <a:prstClr val="black"/>
                  </a:solidFill>
                  <a:latin typeface="Calibri" panose="020F0502020204030204"/>
                </a:rPr>
                <a:t>P</a:t>
              </a:r>
              <a:r>
                <a:rPr lang="fr-FR" sz="1800" b="1" dirty="0">
                  <a:solidFill>
                    <a:prstClr val="black"/>
                  </a:solidFill>
                  <a:latin typeface="Calibri" panose="020F0502020204030204"/>
                </a:rPr>
                <a:t>ROFESSIONNEL     </a:t>
              </a:r>
              <a:r>
                <a:rPr lang="fr-FR" sz="3600" b="1" dirty="0">
                  <a:solidFill>
                    <a:prstClr val="black"/>
                  </a:solidFill>
                  <a:latin typeface="Calibri" panose="020F0502020204030204"/>
                </a:rPr>
                <a:t>PHOTOGRAPHIE</a:t>
              </a:r>
              <a:endParaRPr lang="fr-FR" sz="1800" b="1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5384" y="989138"/>
              <a:ext cx="9023300" cy="6345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350">
                <a:solidFill>
                  <a:prstClr val="white"/>
                </a:solidFill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39738" y="1052513"/>
            <a:ext cx="2505075" cy="30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350" dirty="0">
                <a:solidFill>
                  <a:prstClr val="black"/>
                </a:solidFill>
                <a:latin typeface="Calibri" panose="020F0502020204030204"/>
              </a:rPr>
              <a:t>Coloration Droniste photographe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324100" y="1557338"/>
            <a:ext cx="5495925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solidFill>
                  <a:srgbClr val="161616"/>
                </a:solidFill>
                <a:latin typeface="Calibri" panose="020F0502020204030204"/>
              </a:rPr>
              <a:t>Former des techniciennes et techniciens </a:t>
            </a: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pouvant intervenir dans :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les métiers d'assistant photographe, de technicien de laboratoire, d'opérateur en magasin photo, ... 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photographie aérienne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prise de vues et de traitement de l'image</a:t>
            </a:r>
            <a:br>
              <a:rPr lang="fr-FR" sz="1400" dirty="0">
                <a:solidFill>
                  <a:srgbClr val="161616"/>
                </a:solidFill>
                <a:latin typeface="Calibri" panose="020F0502020204030204"/>
              </a:rPr>
            </a:b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numérique et traditionnelle 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BIA (brevet initiation aéronautique)</a:t>
            </a:r>
          </a:p>
        </p:txBody>
      </p:sp>
      <p:pic>
        <p:nvPicPr>
          <p:cNvPr id="23558" name="Imag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0" y="4559300"/>
            <a:ext cx="32226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Imag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8500" y="2335213"/>
            <a:ext cx="32210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Imag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463" y="1997075"/>
            <a:ext cx="21240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Imag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463" y="3325813"/>
            <a:ext cx="202247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1074738" y="5508625"/>
            <a:ext cx="4583112" cy="116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u="sng" dirty="0">
                <a:solidFill>
                  <a:srgbClr val="161616"/>
                </a:solidFill>
                <a:latin typeface="Calibri" panose="020F0502020204030204"/>
              </a:rPr>
              <a:t>Débouchés :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Insertion professionnelle</a:t>
            </a:r>
          </a:p>
          <a:p>
            <a:pPr marL="214313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Poursuite des études en 2 ans en BTS </a:t>
            </a:r>
          </a:p>
          <a:p>
            <a:pPr marL="557213" lvl="1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BTS métier de l’audio-visuel option métier de l’image</a:t>
            </a:r>
          </a:p>
          <a:p>
            <a:pPr marL="557213" lvl="1" indent="-214313" algn="just" defTabSz="6858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BTS photographie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268538" y="3733800"/>
            <a:ext cx="2663825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u="sng" dirty="0">
                <a:solidFill>
                  <a:prstClr val="black"/>
                </a:solidFill>
                <a:latin typeface="Calibri" panose="020F0502020204030204"/>
              </a:rPr>
              <a:t>Qualités requises :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Sensibilité à l’art et la création artistique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</a:rPr>
              <a:t>Sens de l’esthétique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rgbClr val="161616"/>
                </a:solidFill>
                <a:latin typeface="Calibri" panose="020F0502020204030204"/>
              </a:rPr>
              <a:t>Capacité d’adaptation</a:t>
            </a:r>
            <a:endParaRPr lang="fr-FR" sz="1100" dirty="0">
              <a:solidFill>
                <a:srgbClr val="161616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rrowheads="1"/>
          </p:cNvSpPr>
          <p:nvPr>
            <p:ph type="title"/>
          </p:nvPr>
        </p:nvSpPr>
        <p:spPr>
          <a:xfrm>
            <a:off x="206375" y="150813"/>
            <a:ext cx="8308975" cy="747712"/>
          </a:xfrm>
        </p:spPr>
        <p:txBody>
          <a:bodyPr/>
          <a:lstStyle/>
          <a:p>
            <a:r>
              <a:rPr lang="fr-FR" altLang="fr-FR" b="1" i="1">
                <a:solidFill>
                  <a:srgbClr val="FFC000"/>
                </a:solidFill>
              </a:rPr>
              <a:t>Filière numérique et cybersécurité</a:t>
            </a:r>
          </a:p>
        </p:txBody>
      </p:sp>
      <p:sp>
        <p:nvSpPr>
          <p:cNvPr id="4" name="Rectangle 3"/>
          <p:cNvSpPr/>
          <p:nvPr/>
        </p:nvSpPr>
        <p:spPr>
          <a:xfrm>
            <a:off x="171450" y="1712913"/>
            <a:ext cx="2239963" cy="12827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dirty="0"/>
              <a:t>CS</a:t>
            </a:r>
          </a:p>
          <a:p>
            <a:pPr algn="ctr">
              <a:defRPr/>
            </a:pPr>
            <a:endParaRPr lang="fr-FR" sz="1900" dirty="0"/>
          </a:p>
          <a:p>
            <a:pPr algn="ctr">
              <a:defRPr/>
            </a:pPr>
            <a:r>
              <a:rPr lang="fr-FR" sz="1900" dirty="0"/>
              <a:t> CYBERSÉCURITÉ </a:t>
            </a:r>
          </a:p>
        </p:txBody>
      </p:sp>
      <p:sp>
        <p:nvSpPr>
          <p:cNvPr id="12" name="Flèche : droite 11"/>
          <p:cNvSpPr/>
          <p:nvPr/>
        </p:nvSpPr>
        <p:spPr>
          <a:xfrm>
            <a:off x="2467974" y="2079085"/>
            <a:ext cx="784860" cy="550227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Rectangle : coins arrondis 13"/>
          <p:cNvSpPr/>
          <p:nvPr/>
        </p:nvSpPr>
        <p:spPr>
          <a:xfrm>
            <a:off x="3281363" y="1677988"/>
            <a:ext cx="5746750" cy="1338262"/>
          </a:xfrm>
          <a:prstGeom prst="roundRect">
            <a:avLst/>
          </a:prstGeom>
          <a:solidFill>
            <a:srgbClr val="D9D9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  <a:latin typeface="Arial Narrow" panose="020B0606020202030204" pitchFamily="34" charset="0"/>
              </a:rPr>
              <a:t>▲</a:t>
            </a:r>
            <a:r>
              <a:rPr lang="fr-FR" sz="2000" dirty="0">
                <a:solidFill>
                  <a:schemeClr val="tx2"/>
                </a:solidFill>
              </a:rPr>
              <a:t>Certificat de Spécialisation (1 an)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Diplôme de niveau 4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12 places  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206375" y="800100"/>
            <a:ext cx="83089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fr-FR" sz="3800" b="1" kern="0" dirty="0">
                <a:solidFill>
                  <a:schemeClr val="tx1"/>
                </a:solidFill>
              </a:rPr>
              <a:t>2 formations post-diplôme: 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50" y="3506788"/>
            <a:ext cx="2239963" cy="12842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900" dirty="0"/>
              <a:t>BTS CYBERSÉCURITÉ</a:t>
            </a:r>
          </a:p>
        </p:txBody>
      </p:sp>
      <p:sp>
        <p:nvSpPr>
          <p:cNvPr id="13" name="Rectangle : coins arrondis 12"/>
          <p:cNvSpPr/>
          <p:nvPr/>
        </p:nvSpPr>
        <p:spPr>
          <a:xfrm>
            <a:off x="3252788" y="3452813"/>
            <a:ext cx="5746750" cy="1338262"/>
          </a:xfrm>
          <a:prstGeom prst="roundRect">
            <a:avLst/>
          </a:prstGeom>
          <a:solidFill>
            <a:srgbClr val="D9D9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Cybersécurité informatique et réseaux électroniques option A informatique et réseaux 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12 places – </a:t>
            </a:r>
            <a:r>
              <a:rPr lang="fr-FR" sz="2000" i="1" dirty="0">
                <a:solidFill>
                  <a:schemeClr val="tx2"/>
                </a:solidFill>
              </a:rPr>
              <a:t>ouverture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i="1" dirty="0">
                <a:solidFill>
                  <a:schemeClr val="tx2"/>
                </a:solidFill>
              </a:rPr>
              <a:t>RS 2025</a:t>
            </a:r>
          </a:p>
        </p:txBody>
      </p:sp>
      <p:sp>
        <p:nvSpPr>
          <p:cNvPr id="20" name="Flèche : droite 19"/>
          <p:cNvSpPr/>
          <p:nvPr/>
        </p:nvSpPr>
        <p:spPr>
          <a:xfrm>
            <a:off x="2467974" y="3835845"/>
            <a:ext cx="784860" cy="550227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149225" y="5145088"/>
            <a:ext cx="8670925" cy="1562099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fr-FR" sz="1900" kern="0" dirty="0">
                <a:solidFill>
                  <a:srgbClr val="FF0000"/>
                </a:solidFill>
              </a:rPr>
              <a:t>Rénovation des diplômes de la filière systèmes numériques</a:t>
            </a:r>
            <a:br>
              <a:rPr lang="fr-FR" sz="1900" kern="0" dirty="0">
                <a:solidFill>
                  <a:srgbClr val="FF0000"/>
                </a:solidFill>
              </a:rPr>
            </a:br>
            <a:r>
              <a:rPr lang="fr-FR" sz="1900" kern="0" dirty="0">
                <a:solidFill>
                  <a:srgbClr val="FF0000"/>
                </a:solidFill>
              </a:rPr>
              <a:t>(rénovation du BAC PRO et du BTS)</a:t>
            </a:r>
          </a:p>
          <a:p>
            <a:pPr>
              <a:defRPr/>
            </a:pPr>
            <a:r>
              <a:rPr lang="fr-FR" sz="1900" kern="0" dirty="0">
                <a:solidFill>
                  <a:srgbClr val="FF0000"/>
                </a:solidFill>
              </a:rPr>
              <a:t>Objectif : former des techniciennes et des techniciens capables d’intervenir sur l’installation, l’exploitation et la maintenance des réseaux informatiques, notamment dans un environnement industriel.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4" grpId="0" animBg="1"/>
      <p:bldP spid="5" grpId="0"/>
      <p:bldP spid="6" grpId="0" animBg="1"/>
      <p:bldP spid="13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5022" t="22859" r="65532" b="23949"/>
          <a:stretch>
            <a:fillRect/>
          </a:stretch>
        </p:blipFill>
        <p:spPr bwMode="auto">
          <a:xfrm>
            <a:off x="252413" y="71438"/>
            <a:ext cx="8709025" cy="671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981950" cy="847725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14375" y="1071563"/>
            <a:ext cx="7929563" cy="646112"/>
          </a:xfrm>
          <a:prstGeom prst="rect">
            <a:avLst/>
          </a:prstGeom>
          <a:solidFill>
            <a:srgbClr val="3333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000" b="1" dirty="0">
                <a:solidFill>
                  <a:srgbClr val="FFCC00"/>
                </a:solidFill>
                <a:latin typeface="Arial" charset="0"/>
                <a:cs typeface="Arial" charset="0"/>
              </a:rPr>
              <a:t>En bref, </a:t>
            </a:r>
            <a:r>
              <a:rPr lang="fr-FR" altLang="fr-FR" sz="3600" b="1" dirty="0">
                <a:solidFill>
                  <a:srgbClr val="FFCC00"/>
                </a:solidFill>
                <a:latin typeface="Arial" charset="0"/>
                <a:cs typeface="Arial" charset="0"/>
              </a:rPr>
              <a:t>les parcours après la seconde</a:t>
            </a:r>
            <a:endParaRPr lang="fr-FR" altLang="fr-FR" dirty="0">
              <a:latin typeface="Arial" charset="0"/>
              <a:cs typeface="Arial" charset="0"/>
            </a:endParaRPr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33338" y="1954213"/>
            <a:ext cx="5389562" cy="522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À La </a:t>
            </a:r>
            <a:r>
              <a:rPr lang="fr-FR" b="1" dirty="0" err="1"/>
              <a:t>Boisse</a:t>
            </a:r>
            <a:endParaRPr lang="fr-FR" dirty="0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495300" y="3644901"/>
            <a:ext cx="485775" cy="976154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0" y="4770438"/>
            <a:ext cx="1476375" cy="153987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2000" b="1" dirty="0"/>
              <a:t>1ère</a:t>
            </a:r>
          </a:p>
          <a:p>
            <a:pPr algn="ctr">
              <a:defRPr/>
            </a:pPr>
            <a:r>
              <a:rPr lang="fr-FR" sz="2000" b="1" dirty="0"/>
              <a:t>Générale :</a:t>
            </a:r>
          </a:p>
          <a:p>
            <a:pPr algn="ctr">
              <a:defRPr/>
            </a:pPr>
            <a:r>
              <a:rPr lang="fr-FR" sz="2000" b="1" dirty="0"/>
              <a:t> 3 spécialités</a:t>
            </a:r>
          </a:p>
          <a:p>
            <a:pPr algn="ctr">
              <a:defRPr/>
            </a:pPr>
            <a:r>
              <a:rPr lang="fr-FR" sz="2000" b="1" dirty="0"/>
              <a:t>Au choix</a:t>
            </a: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2692401" y="3644900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1522413" y="4770438"/>
            <a:ext cx="914400" cy="167640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1ère</a:t>
            </a:r>
          </a:p>
          <a:p>
            <a:pPr algn="ctr">
              <a:defRPr/>
            </a:pPr>
            <a:r>
              <a:rPr lang="fr-FR" b="1" dirty="0" err="1"/>
              <a:t>STMG</a:t>
            </a:r>
            <a:endParaRPr lang="fr-FR" dirty="0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7181850" y="226695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6205538" y="3473450"/>
            <a:ext cx="2438400" cy="914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fr-FR" b="1"/>
              <a:t>Ailleurs</a:t>
            </a:r>
            <a:endParaRPr lang="fr-FR" altLang="fr-FR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6177757" y="4452937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5449888" y="5522913"/>
            <a:ext cx="1941512" cy="10128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fr-FR" sz="1600" dirty="0"/>
              <a:t>Autres 1</a:t>
            </a:r>
            <a:r>
              <a:rPr lang="fr-FR" altLang="fr-FR" sz="1600" baseline="30000" dirty="0"/>
              <a:t>ères</a:t>
            </a:r>
            <a:r>
              <a:rPr lang="fr-FR" altLang="fr-FR" sz="1600" dirty="0"/>
              <a:t> </a:t>
            </a:r>
          </a:p>
          <a:p>
            <a:pPr algn="ctr"/>
            <a:r>
              <a:rPr lang="fr-FR" altLang="fr-FR" sz="1600" dirty="0"/>
              <a:t>Technologiques</a:t>
            </a:r>
            <a:endParaRPr lang="fr-FR" altLang="fr-FR" sz="1600" b="1" dirty="0">
              <a:solidFill>
                <a:srgbClr val="FF0000"/>
              </a:solidFill>
            </a:endParaRPr>
          </a:p>
          <a:p>
            <a:pPr algn="ctr"/>
            <a:r>
              <a:rPr lang="fr-FR" altLang="fr-FR" sz="1600" dirty="0"/>
              <a:t>ST2S – STL – etc.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8054975" y="4452938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7451725" y="5516563"/>
            <a:ext cx="1692275" cy="11128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fr-FR" sz="1400" dirty="0"/>
              <a:t>Première ou Seconde</a:t>
            </a:r>
          </a:p>
          <a:p>
            <a:pPr algn="ctr"/>
            <a:r>
              <a:rPr lang="fr-FR" altLang="fr-FR" sz="1400" dirty="0"/>
              <a:t>Professionnelle</a:t>
            </a:r>
          </a:p>
          <a:p>
            <a:pPr algn="ctr"/>
            <a:r>
              <a:rPr lang="fr-FR" altLang="fr-FR" sz="1600" b="1" dirty="0">
                <a:solidFill>
                  <a:srgbClr val="FF0000"/>
                </a:solidFill>
              </a:rPr>
              <a:t>DIFFICILE</a:t>
            </a:r>
          </a:p>
        </p:txBody>
      </p:sp>
      <p:sp>
        <p:nvSpPr>
          <p:cNvPr id="2" name="Oval 11"/>
          <p:cNvSpPr>
            <a:spLocks noChangeArrowheads="1"/>
          </p:cNvSpPr>
          <p:nvPr/>
        </p:nvSpPr>
        <p:spPr bwMode="auto">
          <a:xfrm>
            <a:off x="2478088" y="4794250"/>
            <a:ext cx="914400" cy="167640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1ère</a:t>
            </a:r>
          </a:p>
          <a:p>
            <a:pPr algn="ctr">
              <a:defRPr/>
            </a:pPr>
            <a:r>
              <a:rPr lang="fr-FR" b="1" dirty="0"/>
              <a:t>STI2D</a:t>
            </a:r>
            <a:endParaRPr lang="fr-FR" dirty="0"/>
          </a:p>
        </p:txBody>
      </p:sp>
      <p:sp>
        <p:nvSpPr>
          <p:cNvPr id="3" name="AutoShape 10"/>
          <p:cNvSpPr>
            <a:spLocks noChangeArrowheads="1"/>
          </p:cNvSpPr>
          <p:nvPr/>
        </p:nvSpPr>
        <p:spPr bwMode="auto">
          <a:xfrm>
            <a:off x="1736726" y="36449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3600451" y="3644741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3386138" y="4770438"/>
            <a:ext cx="914400" cy="167640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1ère</a:t>
            </a:r>
          </a:p>
          <a:p>
            <a:pPr algn="ctr">
              <a:defRPr/>
            </a:pPr>
            <a:r>
              <a:rPr lang="fr-FR" b="1" dirty="0"/>
              <a:t>Pro</a:t>
            </a:r>
          </a:p>
          <a:p>
            <a:pPr algn="ctr">
              <a:defRPr/>
            </a:pPr>
            <a:r>
              <a:rPr lang="fr-FR" b="1" dirty="0"/>
              <a:t>CIEL</a:t>
            </a:r>
            <a:endParaRPr lang="fr-FR" dirty="0"/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4295775" y="4799013"/>
            <a:ext cx="914400" cy="167640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b="1" dirty="0"/>
              <a:t>1ère</a:t>
            </a:r>
          </a:p>
          <a:p>
            <a:pPr algn="ctr">
              <a:defRPr/>
            </a:pPr>
            <a:r>
              <a:rPr lang="fr-FR" b="1" dirty="0"/>
              <a:t>Pro</a:t>
            </a:r>
          </a:p>
          <a:p>
            <a:pPr algn="ctr">
              <a:defRPr/>
            </a:pPr>
            <a:r>
              <a:rPr lang="fr-FR" b="1" dirty="0"/>
              <a:t>Photo</a:t>
            </a:r>
            <a:endParaRPr lang="fr-FR" dirty="0"/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4510088" y="3644741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107950" y="2527300"/>
            <a:ext cx="3024188" cy="91440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2</a:t>
            </a:r>
            <a:r>
              <a:rPr lang="fr-FR" sz="2000" b="1" baseline="300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nd</a:t>
            </a:r>
            <a:r>
              <a:rPr lang="fr-FR" sz="20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Générale    et Techno </a:t>
            </a:r>
            <a:endParaRPr lang="fr-FR" sz="2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3225800" y="2565400"/>
            <a:ext cx="2209800" cy="838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2</a:t>
            </a:r>
            <a:r>
              <a:rPr lang="fr-FR" sz="2800" b="1" baseline="300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nd</a:t>
            </a:r>
            <a:r>
              <a:rPr lang="fr-FR" sz="28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Pro</a:t>
            </a:r>
            <a:endParaRPr lang="fr-FR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4" name="Connecteur droit avec flèche 13"/>
          <p:cNvCxnSpPr>
            <a:cxnSpLocks/>
            <a:endCxn id="6" idx="0"/>
          </p:cNvCxnSpPr>
          <p:nvPr/>
        </p:nvCxnSpPr>
        <p:spPr bwMode="auto">
          <a:xfrm>
            <a:off x="2212975" y="3403600"/>
            <a:ext cx="1630363" cy="136683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cxnSpLocks/>
          </p:cNvCxnSpPr>
          <p:nvPr/>
        </p:nvCxnSpPr>
        <p:spPr bwMode="auto">
          <a:xfrm>
            <a:off x="2797175" y="3270250"/>
            <a:ext cx="1736725" cy="156686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 autoUpdateAnimBg="0"/>
      <p:bldP spid="7175" grpId="0" animBg="1" autoUpdateAnimBg="0"/>
      <p:bldP spid="7176" grpId="0" animBg="1"/>
      <p:bldP spid="7176" grpId="1" animBg="1"/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5" grpId="0" animBg="1"/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413" y="4365625"/>
            <a:ext cx="8893175" cy="20875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ZOOM SUR LA FORMATION GENERALE ET technologique au lycée de la côtière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131763"/>
            <a:ext cx="7886700" cy="7016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3600" b="1" i="1" dirty="0">
                <a:solidFill>
                  <a:srgbClr val="002060"/>
                </a:solidFill>
              </a:rPr>
              <a:t>Grille horaire – Enseignements communs</a:t>
            </a:r>
            <a:br>
              <a:rPr lang="fr-FR" sz="3600" b="1" i="1" dirty="0">
                <a:solidFill>
                  <a:srgbClr val="002060"/>
                </a:solidFill>
              </a:rPr>
            </a:br>
            <a:r>
              <a:rPr lang="fr-FR" sz="3600" b="1" i="1" dirty="0">
                <a:solidFill>
                  <a:srgbClr val="002060"/>
                </a:solidFill>
              </a:rPr>
              <a:t>en première 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860701"/>
              </p:ext>
            </p:extLst>
          </p:nvPr>
        </p:nvGraphicFramePr>
        <p:xfrm>
          <a:off x="555625" y="1006475"/>
          <a:ext cx="8161338" cy="52292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630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1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Enseignements 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Durée hebdomadaire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Français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4h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Histoire-Géographie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3h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5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Langue vivante A</a:t>
                      </a:r>
                    </a:p>
                    <a:p>
                      <a:pPr algn="ctr"/>
                      <a:r>
                        <a:rPr lang="fr-FR" sz="2400" dirty="0"/>
                        <a:t>Langue vivante B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4h30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871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Enseignement scientifique (première générale) /</a:t>
                      </a:r>
                      <a:r>
                        <a:rPr lang="fr-FR" sz="2400" baseline="0" dirty="0"/>
                        <a:t> </a:t>
                      </a:r>
                      <a:r>
                        <a:rPr lang="fr-FR" sz="2400" dirty="0"/>
                        <a:t>Mathématiques (première technologique)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/>
                        <a:t>3,</a:t>
                      </a:r>
                      <a:r>
                        <a:rPr lang="fr-FR" sz="2000" dirty="0"/>
                        <a:t>5</a:t>
                      </a:r>
                      <a:r>
                        <a:rPr lang="fr-FR" sz="2000"/>
                        <a:t>h </a:t>
                      </a:r>
                      <a:r>
                        <a:rPr lang="fr-FR" sz="2000" dirty="0"/>
                        <a:t>/ 3h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EPS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2h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Enseignement Moral et Civique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0h30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3 spécialités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12h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435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marL="68583" marR="685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28h</a:t>
                      </a:r>
                    </a:p>
                  </a:txBody>
                  <a:tcPr marL="68583" marR="6858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 noChangeArrowheads="1"/>
          </p:cNvPicPr>
          <p:nvPr/>
        </p:nvPicPr>
        <p:blipFill>
          <a:blip r:embed="rId2" cstate="print"/>
          <a:srcRect l="53622" t="18823" r="12933" b="25185"/>
          <a:stretch>
            <a:fillRect/>
          </a:stretch>
        </p:blipFill>
        <p:spPr bwMode="auto">
          <a:xfrm>
            <a:off x="130175" y="274638"/>
            <a:ext cx="890905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 : coins arrondis 13"/>
          <p:cNvSpPr/>
          <p:nvPr/>
        </p:nvSpPr>
        <p:spPr>
          <a:xfrm>
            <a:off x="176213" y="1211263"/>
            <a:ext cx="4270375" cy="1423987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BAC STI2D</a:t>
            </a:r>
          </a:p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Sciences et Technologies de l’Industriel et du Développement Durable 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330200" y="188640"/>
            <a:ext cx="83089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fr-FR" sz="3800" b="1" kern="0" dirty="0">
                <a:solidFill>
                  <a:schemeClr val="tx1"/>
                </a:solidFill>
              </a:rPr>
              <a:t>2 formations technologiques  </a:t>
            </a:r>
            <a:r>
              <a:rPr lang="fr-FR" sz="1800" b="1" kern="0" dirty="0">
                <a:solidFill>
                  <a:srgbClr val="FF0000"/>
                </a:solidFill>
              </a:rPr>
              <a:t>niveau première :</a:t>
            </a:r>
            <a:r>
              <a:rPr lang="fr-FR" sz="1800" b="1" kern="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1" name="Rectangle : coins arrondis 10"/>
          <p:cNvSpPr/>
          <p:nvPr/>
        </p:nvSpPr>
        <p:spPr>
          <a:xfrm>
            <a:off x="157163" y="2857500"/>
            <a:ext cx="8829675" cy="1422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tx2"/>
                </a:solidFill>
              </a:rPr>
              <a:t>Enseignements communs : </a:t>
            </a:r>
          </a:p>
          <a:p>
            <a:pPr algn="ctr">
              <a:defRPr/>
            </a:pPr>
            <a:r>
              <a:rPr lang="fr-FR" sz="1800" dirty="0">
                <a:solidFill>
                  <a:schemeClr val="tx2"/>
                </a:solidFill>
              </a:rPr>
              <a:t>Français 3h en première – Philosophie 2h en terminale </a:t>
            </a:r>
          </a:p>
          <a:p>
            <a:pPr algn="ctr">
              <a:defRPr/>
            </a:pPr>
            <a:r>
              <a:rPr lang="fr-FR" sz="1800" dirty="0">
                <a:solidFill>
                  <a:schemeClr val="tx2"/>
                </a:solidFill>
              </a:rPr>
              <a:t>Histoire-Géographie 1h30 – EMC 18h annuelles</a:t>
            </a:r>
          </a:p>
          <a:p>
            <a:pPr algn="ctr">
              <a:defRPr/>
            </a:pPr>
            <a:r>
              <a:rPr lang="fr-FR" sz="1800" dirty="0">
                <a:solidFill>
                  <a:schemeClr val="tx2"/>
                </a:solidFill>
              </a:rPr>
              <a:t>Langues vivantes A et B + </a:t>
            </a:r>
            <a:r>
              <a:rPr lang="fr-FR" sz="1800" dirty="0" err="1">
                <a:solidFill>
                  <a:schemeClr val="tx2"/>
                </a:solidFill>
              </a:rPr>
              <a:t>enseign</a:t>
            </a:r>
            <a:r>
              <a:rPr lang="fr-FR" sz="1800" dirty="0">
                <a:solidFill>
                  <a:schemeClr val="tx2"/>
                </a:solidFill>
              </a:rPr>
              <a:t>. tech. en langue vivante A 4h</a:t>
            </a:r>
          </a:p>
          <a:p>
            <a:pPr algn="ctr">
              <a:defRPr/>
            </a:pPr>
            <a:r>
              <a:rPr lang="fr-FR" sz="1800" dirty="0">
                <a:solidFill>
                  <a:schemeClr val="tx2"/>
                </a:solidFill>
              </a:rPr>
              <a:t>EPS 2h – Mathématiques 3h – AP / </a:t>
            </a:r>
            <a:r>
              <a:rPr lang="fr-FR" sz="1800" dirty="0" err="1">
                <a:solidFill>
                  <a:schemeClr val="tx2"/>
                </a:solidFill>
              </a:rPr>
              <a:t>HVC</a:t>
            </a: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15" name="Rectangle : coins arrondis 14"/>
          <p:cNvSpPr/>
          <p:nvPr/>
        </p:nvSpPr>
        <p:spPr>
          <a:xfrm>
            <a:off x="212725" y="4502150"/>
            <a:ext cx="4270375" cy="228123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Ingénierie et développement durable (I2D) : 9h </a:t>
            </a:r>
          </a:p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Physique-chimie et mathématiques : 6h</a:t>
            </a:r>
          </a:p>
          <a:p>
            <a:pPr algn="ctr">
              <a:defRPr/>
            </a:pPr>
            <a:endParaRPr lang="fr-FR" sz="1200" dirty="0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En terminale, Ingénierie, innovation et développement durable (2I2D) : 12h avec un enseignement spécifique parmi :</a:t>
            </a:r>
          </a:p>
          <a:p>
            <a:pPr algn="ctr">
              <a:defRPr/>
            </a:pPr>
            <a:r>
              <a:rPr lang="fr-FR" sz="1600" b="1" dirty="0">
                <a:solidFill>
                  <a:schemeClr val="tx2"/>
                </a:solidFill>
              </a:rPr>
              <a:t>Architecture et  construction (AC)</a:t>
            </a:r>
          </a:p>
          <a:p>
            <a:pPr algn="ctr">
              <a:defRPr/>
            </a:pPr>
            <a:r>
              <a:rPr lang="fr-FR" sz="1600" b="1" dirty="0">
                <a:solidFill>
                  <a:schemeClr val="tx2"/>
                </a:solidFill>
              </a:rPr>
              <a:t>Systèmes d’information et numérique (SIN)</a:t>
            </a:r>
          </a:p>
        </p:txBody>
      </p:sp>
      <p:sp>
        <p:nvSpPr>
          <p:cNvPr id="16" name="Rectangle : coins arrondis 15"/>
          <p:cNvSpPr/>
          <p:nvPr/>
        </p:nvSpPr>
        <p:spPr>
          <a:xfrm>
            <a:off x="4716463" y="1174750"/>
            <a:ext cx="4270375" cy="14239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BAC </a:t>
            </a:r>
            <a:r>
              <a:rPr lang="fr-FR" sz="2000" dirty="0" err="1">
                <a:solidFill>
                  <a:schemeClr val="tx2"/>
                </a:solidFill>
              </a:rPr>
              <a:t>STMG</a:t>
            </a:r>
            <a:endParaRPr lang="fr-FR" sz="2000" dirty="0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fr-FR" sz="2000" dirty="0">
                <a:solidFill>
                  <a:schemeClr val="tx2"/>
                </a:solidFill>
              </a:rPr>
              <a:t>Sciences et Technologies du Management et de la Gestion </a:t>
            </a:r>
          </a:p>
        </p:txBody>
      </p:sp>
      <p:sp>
        <p:nvSpPr>
          <p:cNvPr id="17" name="Rectangle : coins arrondis 16"/>
          <p:cNvSpPr/>
          <p:nvPr/>
        </p:nvSpPr>
        <p:spPr>
          <a:xfrm>
            <a:off x="4716463" y="4483100"/>
            <a:ext cx="4270375" cy="22828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Sciences de gestion et numérique : 7h </a:t>
            </a:r>
          </a:p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Management : 4h</a:t>
            </a:r>
          </a:p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Droit et économie : 4h</a:t>
            </a:r>
          </a:p>
          <a:p>
            <a:pPr algn="ctr">
              <a:defRPr/>
            </a:pPr>
            <a:endParaRPr lang="fr-FR" sz="1200" dirty="0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En terminale, Management, sciences de gestion et numérique avec 1 enseignement spécifique parmi :</a:t>
            </a:r>
          </a:p>
          <a:p>
            <a:pPr algn="ctr">
              <a:defRPr/>
            </a:pPr>
            <a:r>
              <a:rPr lang="fr-FR" sz="1600" b="1" dirty="0">
                <a:solidFill>
                  <a:schemeClr val="tx2"/>
                </a:solidFill>
              </a:rPr>
              <a:t>Gestion et finance (GF)</a:t>
            </a:r>
          </a:p>
          <a:p>
            <a:pPr algn="ctr">
              <a:defRPr/>
            </a:pPr>
            <a:r>
              <a:rPr lang="fr-FR" sz="1600" b="1" dirty="0">
                <a:solidFill>
                  <a:schemeClr val="tx2"/>
                </a:solidFill>
              </a:rPr>
              <a:t>Mercatique (marketing) </a:t>
            </a:r>
          </a:p>
        </p:txBody>
      </p:sp>
      <p:sp>
        <p:nvSpPr>
          <p:cNvPr id="18" name="Flèche : droite 17"/>
          <p:cNvSpPr/>
          <p:nvPr/>
        </p:nvSpPr>
        <p:spPr>
          <a:xfrm rot="5400000">
            <a:off x="2221329" y="2522853"/>
            <a:ext cx="253731" cy="50773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Flèche : droite 20"/>
          <p:cNvSpPr/>
          <p:nvPr/>
        </p:nvSpPr>
        <p:spPr>
          <a:xfrm rot="5400000">
            <a:off x="2221329" y="4153176"/>
            <a:ext cx="253731" cy="50773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Flèche : droite 21"/>
          <p:cNvSpPr/>
          <p:nvPr/>
        </p:nvSpPr>
        <p:spPr>
          <a:xfrm rot="5400000">
            <a:off x="6724330" y="2508090"/>
            <a:ext cx="253731" cy="50773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3" name="Flèche : droite 22"/>
          <p:cNvSpPr/>
          <p:nvPr/>
        </p:nvSpPr>
        <p:spPr>
          <a:xfrm rot="5400000">
            <a:off x="6724330" y="4153176"/>
            <a:ext cx="253731" cy="50773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11" grpId="0" animBg="1"/>
      <p:bldP spid="15" grpId="0" animBg="1"/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142875"/>
            <a:ext cx="6477000" cy="114300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3850" y="1773238"/>
            <a:ext cx="8424863" cy="4492625"/>
          </a:xfrm>
          <a:prstGeom prst="rect">
            <a:avLst/>
          </a:prstGeom>
          <a:solidFill>
            <a:srgbClr val="CCCCFF">
              <a:alpha val="4666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Mathématiques</a:t>
            </a:r>
          </a:p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Physique-chimie</a:t>
            </a:r>
          </a:p>
          <a:p>
            <a:pPr>
              <a:buFontTx/>
              <a:buChar char="-"/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 Sciences Économiques et Sociales</a:t>
            </a:r>
          </a:p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Humanités, Littérature et Philosophie</a:t>
            </a:r>
          </a:p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Sciences de la Vie et de la Terre</a:t>
            </a:r>
          </a:p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Langue vivante Littérature Culture Étrangère Anglais</a:t>
            </a:r>
            <a:b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</a:b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Anglais Monde Contemporain </a:t>
            </a:r>
          </a:p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LLCE Espagnol</a:t>
            </a:r>
          </a:p>
          <a:p>
            <a:pPr>
              <a:buFontTx/>
              <a:buChar char="-"/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Histoire-Géographie, géopolitique et Sc. Politiques</a:t>
            </a:r>
          </a:p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Sciences de l’ingénieur</a:t>
            </a:r>
          </a:p>
          <a:p>
            <a:pPr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- Numérique et sciences informatiques</a:t>
            </a:r>
            <a:endParaRPr lang="fr-FR" sz="2600" b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748" name="ZoneTexte 3"/>
          <p:cNvSpPr txBox="1">
            <a:spLocks noChangeArrowheads="1"/>
          </p:cNvSpPr>
          <p:nvPr/>
        </p:nvSpPr>
        <p:spPr bwMode="auto">
          <a:xfrm>
            <a:off x="611188" y="1052513"/>
            <a:ext cx="8137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fr-FR" b="1">
                <a:solidFill>
                  <a:srgbClr val="FFC000"/>
                </a:solidFill>
              </a:rPr>
              <a:t>Carte des enseignements de spécialité en Première Générale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142875"/>
            <a:ext cx="6477000" cy="1143000"/>
          </a:xfrm>
        </p:spPr>
        <p:txBody>
          <a:bodyPr/>
          <a:lstStyle/>
          <a:p>
            <a:r>
              <a:rPr 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3850" y="2554288"/>
            <a:ext cx="5472113" cy="1200150"/>
          </a:xfrm>
          <a:prstGeom prst="rect">
            <a:avLst/>
          </a:prstGeom>
          <a:solidFill>
            <a:srgbClr val="CCCCFF">
              <a:alpha val="89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Mathématiques et  Physique-chimie</a:t>
            </a:r>
          </a:p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Ingénierie et Développement Durable</a:t>
            </a:r>
          </a:p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Innovation Technologique</a:t>
            </a:r>
            <a:endParaRPr lang="fr-FR" b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5413" y="1125538"/>
            <a:ext cx="8821737" cy="4603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rgbClr val="FFC000"/>
                </a:solidFill>
              </a:rPr>
              <a:t>Carte des enseignements de spécialité en premières technologiques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1925" y="2032000"/>
            <a:ext cx="1601788" cy="4603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rgbClr val="FFC000"/>
                </a:solidFill>
              </a:rPr>
              <a:t>1</a:t>
            </a:r>
            <a:r>
              <a:rPr lang="fr-FR" b="1" baseline="30000" dirty="0">
                <a:solidFill>
                  <a:srgbClr val="FFC000"/>
                </a:solidFill>
              </a:rPr>
              <a:t>ère</a:t>
            </a:r>
            <a:r>
              <a:rPr lang="fr-FR" b="1" dirty="0">
                <a:solidFill>
                  <a:srgbClr val="FFC000"/>
                </a:solidFill>
              </a:rPr>
              <a:t> STI2D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916238" y="4406900"/>
            <a:ext cx="1655762" cy="461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rgbClr val="FFC000"/>
                </a:solidFill>
              </a:rPr>
              <a:t>1</a:t>
            </a:r>
            <a:r>
              <a:rPr lang="fr-FR" b="1" baseline="30000" dirty="0">
                <a:solidFill>
                  <a:srgbClr val="FFC000"/>
                </a:solidFill>
              </a:rPr>
              <a:t>ère</a:t>
            </a:r>
            <a:r>
              <a:rPr lang="fr-FR" b="1" dirty="0">
                <a:solidFill>
                  <a:srgbClr val="FFC000"/>
                </a:solidFill>
              </a:rPr>
              <a:t> STMG</a:t>
            </a:r>
            <a:endParaRPr lang="fr-FR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348038" y="4941888"/>
            <a:ext cx="5472112" cy="1200150"/>
          </a:xfrm>
          <a:prstGeom prst="rect">
            <a:avLst/>
          </a:prstGeom>
          <a:solidFill>
            <a:srgbClr val="CCCCFF">
              <a:alpha val="89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Economie et Droit</a:t>
            </a:r>
          </a:p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Management</a:t>
            </a:r>
          </a:p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Sciences de gestion et du numérique</a:t>
            </a:r>
            <a:endParaRPr lang="fr-FR" b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8196" grpId="0" animBg="1"/>
      <p:bldP spid="4" grpId="0" animBg="1"/>
      <p:bldP spid="2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3500" y="115888"/>
            <a:ext cx="6477000" cy="88265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58775" y="1343025"/>
            <a:ext cx="8424863" cy="4493538"/>
          </a:xfrm>
          <a:prstGeom prst="rect">
            <a:avLst/>
          </a:prstGeom>
          <a:solidFill>
            <a:srgbClr val="CCCCFF">
              <a:alpha val="4666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  <a:defRPr/>
            </a:pPr>
            <a:r>
              <a:rPr lang="fr-FR" sz="26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2600" b="1" u="sng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En classe de terminale</a:t>
            </a:r>
            <a:r>
              <a:rPr lang="fr-FR" sz="26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 : abandon d’une spécialité et des options peuvent être commencées : </a:t>
            </a:r>
          </a:p>
          <a:p>
            <a:pPr>
              <a:buFontTx/>
              <a:buChar char="-"/>
              <a:defRPr/>
            </a:pPr>
            <a:endParaRPr lang="fr-FR" sz="2600" b="1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  <a:p>
            <a:pPr>
              <a:buFontTx/>
              <a:buChar char="-"/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 Mathématiques complémentaires (si spé maths en 1</a:t>
            </a:r>
            <a:r>
              <a:rPr lang="fr-FR" sz="2600" b="1" i="1" baseline="30000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ère</a:t>
            </a: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 et abandonnée en terminale)</a:t>
            </a:r>
          </a:p>
          <a:p>
            <a:pPr>
              <a:buFontTx/>
              <a:buChar char="-"/>
              <a:defRPr/>
            </a:pPr>
            <a:endParaRPr lang="fr-FR" sz="2600" b="1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  <a:p>
            <a:pPr>
              <a:buFontTx/>
              <a:buChar char="-"/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 Mathématiques expertes (uniquement si spé maths conservée en terminale</a:t>
            </a:r>
          </a:p>
          <a:p>
            <a:pPr>
              <a:buFontTx/>
              <a:buChar char="-"/>
              <a:defRPr/>
            </a:pPr>
            <a:endParaRPr lang="fr-FR" sz="2600" b="1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  <a:p>
            <a:pPr>
              <a:buFontTx/>
              <a:buChar char="-"/>
              <a:defRPr/>
            </a:pPr>
            <a:r>
              <a:rPr lang="fr-FR" sz="2600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 Droit et Grands enjeux du monde contemporain </a:t>
            </a:r>
          </a:p>
          <a:p>
            <a:pPr>
              <a:defRPr/>
            </a:pPr>
            <a:endParaRPr lang="fr-FR" sz="2600" b="1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796" name="ZoneTexte 3"/>
          <p:cNvSpPr txBox="1">
            <a:spLocks noChangeArrowheads="1"/>
          </p:cNvSpPr>
          <p:nvPr/>
        </p:nvSpPr>
        <p:spPr bwMode="auto">
          <a:xfrm>
            <a:off x="862013" y="908050"/>
            <a:ext cx="79216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fr-FR" b="1">
                <a:solidFill>
                  <a:srgbClr val="FFC000"/>
                </a:solidFill>
              </a:rPr>
              <a:t>Carte des enseignements optionnels au lycée de la Côtière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6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142875"/>
            <a:ext cx="6477000" cy="1143000"/>
          </a:xfrm>
        </p:spPr>
        <p:txBody>
          <a:bodyPr/>
          <a:lstStyle/>
          <a:p>
            <a:r>
              <a:rPr 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3850" y="2554288"/>
            <a:ext cx="5472113" cy="830262"/>
          </a:xfrm>
          <a:prstGeom prst="rect">
            <a:avLst/>
          </a:prstGeom>
          <a:solidFill>
            <a:srgbClr val="CCCCFF">
              <a:alpha val="89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Architecture et Construction</a:t>
            </a:r>
          </a:p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Système informatique et numérique</a:t>
            </a:r>
            <a:endParaRPr lang="fr-FR" b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5413" y="1125538"/>
            <a:ext cx="8821737" cy="4603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b="1" dirty="0">
                <a:solidFill>
                  <a:srgbClr val="FFC000"/>
                </a:solidFill>
              </a:rPr>
              <a:t>Une spécialisation en terminales technologiques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1925" y="2032000"/>
            <a:ext cx="2538413" cy="4603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rgbClr val="FFC000"/>
                </a:solidFill>
              </a:rPr>
              <a:t>Terminale STI2D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3059113" y="4437063"/>
            <a:ext cx="2592387" cy="4619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rgbClr val="FFC000"/>
                </a:solidFill>
              </a:rPr>
              <a:t>Terminale STMG</a:t>
            </a:r>
            <a:endParaRPr lang="fr-FR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348038" y="4941888"/>
            <a:ext cx="5472112" cy="830262"/>
          </a:xfrm>
          <a:prstGeom prst="rect">
            <a:avLst/>
          </a:prstGeom>
          <a:solidFill>
            <a:srgbClr val="CCCCFF">
              <a:alpha val="89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Mercatique</a:t>
            </a:r>
          </a:p>
          <a:p>
            <a:pPr marL="457200" indent="-457200">
              <a:buFontTx/>
              <a:buChar char="-"/>
              <a:defRPr/>
            </a:pPr>
            <a:r>
              <a:rPr lang="fr-FR" b="1" i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Gestion et finance</a:t>
            </a:r>
            <a:endParaRPr lang="fr-FR" b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8196" grpId="0" animBg="1"/>
      <p:bldP spid="4" grpId="0" animBg="1"/>
      <p:bldP spid="2" grpId="0" animBg="1"/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1607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6477000" cy="919163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42910" y="928670"/>
            <a:ext cx="7786742" cy="64294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3600" dirty="0">
                <a:latin typeface="Arial" pitchFamily="34" charset="0"/>
                <a:ea typeface="Calibri" pitchFamily="34" charset="0"/>
                <a:cs typeface="Arial" pitchFamily="34" charset="0"/>
              </a:rPr>
              <a:t>Un lieu d’apprentissage au sens large </a:t>
            </a:r>
            <a:endParaRPr lang="fr-FR" dirty="0"/>
          </a:p>
        </p:txBody>
      </p:sp>
      <p:sp>
        <p:nvSpPr>
          <p:cNvPr id="35846" name="ZoneTexte 15"/>
          <p:cNvSpPr txBox="1">
            <a:spLocks noChangeArrowheads="1"/>
          </p:cNvSpPr>
          <p:nvPr/>
        </p:nvSpPr>
        <p:spPr bwMode="auto">
          <a:xfrm>
            <a:off x="357188" y="1785938"/>
            <a:ext cx="8286750" cy="830262"/>
          </a:xfrm>
          <a:prstGeom prst="rect">
            <a:avLst/>
          </a:prstGeom>
          <a:solidFill>
            <a:srgbClr val="DDDDDD">
              <a:alpha val="5411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Tx/>
              <a:buChar char="•"/>
            </a:pPr>
            <a:r>
              <a:rPr lang="fr-FR" altLang="fr-FR"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fr-FR" altLang="fr-FR" u="sng">
                <a:latin typeface="Arial" charset="0"/>
                <a:ea typeface="Calibri" pitchFamily="34" charset="0"/>
                <a:cs typeface="Arial" charset="0"/>
              </a:rPr>
              <a:t>Citoyenneté</a:t>
            </a:r>
            <a:r>
              <a:rPr lang="fr-FR" altLang="fr-FR">
                <a:latin typeface="Arial" charset="0"/>
                <a:ea typeface="Calibri" pitchFamily="34" charset="0"/>
                <a:cs typeface="Arial" charset="0"/>
              </a:rPr>
              <a:t>  : Un Conseil de la Vie Lycéenne et une Maison Des Lycéens…</a:t>
            </a:r>
            <a:endParaRPr lang="fr-FR" altLang="fr-FR" b="1"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35847" name="ZoneTexte 5"/>
          <p:cNvSpPr txBox="1">
            <a:spLocks noChangeArrowheads="1"/>
          </p:cNvSpPr>
          <p:nvPr/>
        </p:nvSpPr>
        <p:spPr bwMode="auto">
          <a:xfrm>
            <a:off x="357188" y="3214688"/>
            <a:ext cx="8429625" cy="1200150"/>
          </a:xfrm>
          <a:prstGeom prst="rect">
            <a:avLst/>
          </a:prstGeom>
          <a:solidFill>
            <a:srgbClr val="DDDDDD">
              <a:alpha val="5411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Tx/>
              <a:buChar char="•"/>
            </a:pPr>
            <a:r>
              <a:rPr lang="fr-FR" altLang="fr-FR"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fr-FR" altLang="fr-FR" u="sng">
                <a:latin typeface="Arial" charset="0"/>
                <a:ea typeface="Calibri" pitchFamily="34" charset="0"/>
                <a:cs typeface="Arial" charset="0"/>
              </a:rPr>
              <a:t>Culturel et sportif</a:t>
            </a:r>
            <a:r>
              <a:rPr lang="fr-FR" altLang="fr-FR">
                <a:latin typeface="Arial" charset="0"/>
                <a:ea typeface="Calibri" pitchFamily="34" charset="0"/>
                <a:cs typeface="Arial" charset="0"/>
              </a:rPr>
              <a:t>  : voyages et échanges (Allemagne, Angleterre, Irlande, Espagne, Italie, Mexique…), sorties (théâtre, cinéma), Association Sportive, Ciné-club…</a:t>
            </a:r>
          </a:p>
        </p:txBody>
      </p:sp>
      <p:sp>
        <p:nvSpPr>
          <p:cNvPr id="35848" name="ZoneTexte 6"/>
          <p:cNvSpPr txBox="1">
            <a:spLocks noChangeArrowheads="1"/>
          </p:cNvSpPr>
          <p:nvPr/>
        </p:nvSpPr>
        <p:spPr bwMode="auto">
          <a:xfrm>
            <a:off x="357188" y="5000625"/>
            <a:ext cx="8429625" cy="830263"/>
          </a:xfrm>
          <a:prstGeom prst="rect">
            <a:avLst/>
          </a:prstGeom>
          <a:solidFill>
            <a:srgbClr val="DDDDDD">
              <a:alpha val="5411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Tx/>
              <a:buChar char="•"/>
            </a:pPr>
            <a:r>
              <a:rPr lang="fr-FR" altLang="fr-FR" u="sng">
                <a:latin typeface="Arial" charset="0"/>
                <a:ea typeface="Calibri" pitchFamily="34" charset="0"/>
                <a:cs typeface="Arial" charset="0"/>
              </a:rPr>
              <a:t> L’autonomie</a:t>
            </a:r>
            <a:r>
              <a:rPr lang="fr-FR" altLang="fr-FR">
                <a:latin typeface="Arial" charset="0"/>
                <a:ea typeface="Calibri" pitchFamily="34" charset="0"/>
                <a:cs typeface="Arial" charset="0"/>
              </a:rPr>
              <a:t>  : des espaces de vie scolaire et de travail   : salles d’étude, cafétéria, CDI…</a:t>
            </a:r>
            <a:endParaRPr lang="fr-FR" altLang="fr-FR" b="1">
              <a:latin typeface="Arial" charset="0"/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196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b="1" i="1"/>
              <a:t>Entrer au lycée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358283"/>
            <a:ext cx="8087003" cy="4818680"/>
          </a:xfrm>
        </p:spPr>
        <p:txBody>
          <a:bodyPr/>
          <a:lstStyle/>
          <a:p>
            <a:pPr lvl="3">
              <a:defRPr/>
            </a:pPr>
            <a:endParaRPr lang="fr-FR" sz="3000" dirty="0"/>
          </a:p>
          <a:p>
            <a:pPr lvl="3">
              <a:defRPr/>
            </a:pPr>
            <a:r>
              <a:rPr lang="fr-FR" sz="2800" dirty="0"/>
              <a:t> TRAVAIL PERSONNEL IMPORTANT</a:t>
            </a:r>
          </a:p>
          <a:p>
            <a:pPr lvl="3">
              <a:defRPr/>
            </a:pPr>
            <a:r>
              <a:rPr lang="fr-FR" sz="2800" dirty="0"/>
              <a:t> AUTONOMIE </a:t>
            </a:r>
          </a:p>
          <a:p>
            <a:pPr lvl="3">
              <a:defRPr/>
            </a:pPr>
            <a:r>
              <a:rPr lang="fr-FR" sz="2800" dirty="0"/>
              <a:t> « FAUSSE LIBERTÉ »</a:t>
            </a:r>
          </a:p>
          <a:p>
            <a:pPr lvl="3">
              <a:defRPr/>
            </a:pPr>
            <a:r>
              <a:rPr lang="fr-FR" sz="2800" dirty="0"/>
              <a:t> PROJET ORIENTATION DEFINI</a:t>
            </a:r>
            <a:endParaRPr lang="fr-FR" dirty="0"/>
          </a:p>
          <a:p>
            <a:pPr lvl="8">
              <a:buFont typeface="Wingdings" panose="05000000000000000000" pitchFamily="2" charset="2"/>
              <a:buChar char="Ø"/>
              <a:defRPr/>
            </a:pPr>
            <a:r>
              <a:rPr lang="fr-FR" sz="4000" b="1" dirty="0">
                <a:solidFill>
                  <a:srgbClr val="FF0000"/>
                </a:solidFill>
              </a:rPr>
              <a:t>S’ORGANISER</a:t>
            </a:r>
          </a:p>
          <a:p>
            <a:pPr lvl="8">
              <a:buFont typeface="Wingdings" panose="05000000000000000000" pitchFamily="2" charset="2"/>
              <a:buChar char="Ø"/>
              <a:defRPr/>
            </a:pPr>
            <a:r>
              <a:rPr lang="fr-FR" sz="4000" b="1" dirty="0">
                <a:solidFill>
                  <a:srgbClr val="FF0000"/>
                </a:solidFill>
              </a:rPr>
              <a:t>ANTICIPER</a:t>
            </a:r>
          </a:p>
          <a:p>
            <a:pPr marL="0" indent="0">
              <a:buFontTx/>
              <a:buNone/>
              <a:defRPr/>
            </a:pPr>
            <a:r>
              <a:rPr lang="fr-FR" sz="3400" b="1" dirty="0">
                <a:solidFill>
                  <a:srgbClr val="FF0000"/>
                </a:solidFill>
              </a:rPr>
              <a:t> </a:t>
            </a:r>
          </a:p>
          <a:p>
            <a:pPr marL="3657600" lvl="8" indent="0">
              <a:buFontTx/>
              <a:buNone/>
              <a:defRPr/>
            </a:pPr>
            <a:endParaRPr lang="fr-FR" sz="3200" b="1" dirty="0">
              <a:solidFill>
                <a:srgbClr val="FF0000"/>
              </a:solidFill>
            </a:endParaRPr>
          </a:p>
        </p:txBody>
      </p:sp>
      <p:pic>
        <p:nvPicPr>
          <p:cNvPr id="5" name="Imag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005064"/>
            <a:ext cx="2168525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u contenu 2"/>
          <p:cNvSpPr>
            <a:spLocks noGrp="1" noChangeArrowheads="1"/>
          </p:cNvSpPr>
          <p:nvPr>
            <p:ph idx="1"/>
          </p:nvPr>
        </p:nvSpPr>
        <p:spPr>
          <a:xfrm>
            <a:off x="304800" y="428625"/>
            <a:ext cx="8686800" cy="1500188"/>
          </a:xfrm>
        </p:spPr>
        <p:txBody>
          <a:bodyPr/>
          <a:lstStyle/>
          <a:p>
            <a:r>
              <a:rPr lang="fr-FR" altLang="fr-FR"/>
              <a:t>L’ENT du lycée (Espace Numérique de Travail)</a:t>
            </a:r>
          </a:p>
          <a:p>
            <a:r>
              <a:rPr lang="fr-FR" altLang="fr-FR"/>
              <a:t>&gt;&gt; Informations et ressources </a:t>
            </a:r>
          </a:p>
        </p:txBody>
      </p:sp>
      <p:pic>
        <p:nvPicPr>
          <p:cNvPr id="38915" name="Imag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9488" y="1581150"/>
            <a:ext cx="733742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142875"/>
            <a:ext cx="6477000" cy="114300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42988" y="1052513"/>
            <a:ext cx="7172325" cy="4986337"/>
          </a:xfrm>
          <a:prstGeom prst="rect">
            <a:avLst/>
          </a:prstGeom>
          <a:solidFill>
            <a:srgbClr val="CCCCFF">
              <a:alpha val="46667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5000" b="1" dirty="0"/>
              <a:t>Procédure</a:t>
            </a:r>
          </a:p>
          <a:p>
            <a:pPr marL="457200" indent="-457200">
              <a:spcBef>
                <a:spcPct val="50000"/>
              </a:spcBef>
              <a:buFontTx/>
              <a:buChar char="-"/>
              <a:defRPr/>
            </a:pPr>
            <a:r>
              <a:rPr lang="fr-FR" sz="2600" b="1" dirty="0"/>
              <a:t>Décision favorable du conseil de classe de 3</a:t>
            </a:r>
            <a:r>
              <a:rPr lang="fr-FR" sz="2600" b="1" baseline="30000" dirty="0"/>
              <a:t>ème</a:t>
            </a:r>
            <a:r>
              <a:rPr lang="fr-FR" sz="2600" b="1" dirty="0"/>
              <a:t> pour un passage en 2</a:t>
            </a:r>
            <a:r>
              <a:rPr lang="fr-FR" sz="2600" b="1" baseline="30000" dirty="0"/>
              <a:t>nd</a:t>
            </a:r>
            <a:r>
              <a:rPr lang="fr-FR" sz="2600" b="1" dirty="0"/>
              <a:t> GT ou 2</a:t>
            </a:r>
            <a:r>
              <a:rPr lang="fr-FR" sz="2600" b="1" baseline="30000" dirty="0"/>
              <a:t>nd</a:t>
            </a:r>
            <a:r>
              <a:rPr lang="fr-FR" sz="2600" b="1" dirty="0"/>
              <a:t> Pro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FR" sz="2600" b="1" dirty="0"/>
              <a:t> Procédure AFFELNET : saisie en collège, aucune démarche à faire au lycée avant les :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FR" sz="1600" b="1" dirty="0">
                <a:solidFill>
                  <a:srgbClr val="FF0000"/>
                </a:solidFill>
              </a:rPr>
              <a:t> Attention : le lycée ne « choisit » aucun élève. 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FR" sz="2600" b="1" dirty="0"/>
              <a:t> Résultats de l’affectation (fin juin)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FR" sz="2600" b="1" dirty="0"/>
              <a:t> Télé-inscription (fin juin)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fr-FR" sz="2600" b="1" dirty="0"/>
              <a:t> Inscription au Lycée : immédiatement après</a:t>
            </a:r>
          </a:p>
        </p:txBody>
      </p:sp>
      <p:sp>
        <p:nvSpPr>
          <p:cNvPr id="39940" name="ZoneTexte 3"/>
          <p:cNvSpPr txBox="1">
            <a:spLocks noChangeArrowheads="1"/>
          </p:cNvSpPr>
          <p:nvPr/>
        </p:nvSpPr>
        <p:spPr bwMode="auto">
          <a:xfrm>
            <a:off x="323850" y="6092825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altLang="fr-FR" sz="1400" b="1">
                <a:latin typeface="Verdana" pitchFamily="34" charset="0"/>
                <a:ea typeface="Verdana" pitchFamily="34" charset="0"/>
                <a:cs typeface="Verdana" pitchFamily="34" charset="0"/>
              </a:rPr>
              <a:t>Pour toute question particulière : secrétariat des élèves au </a:t>
            </a:r>
            <a:r>
              <a:rPr lang="fr-FR" altLang="fr-FR" sz="1400" b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04 72 25 30 00 </a:t>
            </a:r>
            <a:r>
              <a:rPr lang="fr-FR" altLang="fr-FR" sz="1400" b="1">
                <a:latin typeface="Verdana" pitchFamily="34" charset="0"/>
                <a:ea typeface="Verdana" pitchFamily="34" charset="0"/>
                <a:cs typeface="Verdana" pitchFamily="34" charset="0"/>
              </a:rPr>
              <a:t>ou </a:t>
            </a:r>
            <a:r>
              <a:rPr lang="fr-FR" altLang="fr-FR" sz="1400" b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ce.0011326l@ac-lyon.fr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142875"/>
            <a:ext cx="6477000" cy="114300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214438" y="5214938"/>
            <a:ext cx="6629400" cy="8239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4800">
                <a:solidFill>
                  <a:schemeClr val="accent2"/>
                </a:solidFill>
              </a:rPr>
              <a:t>Merci de votre attention</a:t>
            </a:r>
            <a:endParaRPr lang="fr-FR" altLang="fr-FR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68313" y="1341438"/>
            <a:ext cx="8280400" cy="3740150"/>
          </a:xfrm>
          <a:prstGeom prst="rect">
            <a:avLst/>
          </a:prstGeom>
          <a:solidFill>
            <a:srgbClr val="CCCCFF">
              <a:alpha val="4666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7200" b="1">
                <a:solidFill>
                  <a:srgbClr val="FF0000"/>
                </a:solidFill>
                <a:latin typeface="Arial" charset="0"/>
                <a:cs typeface="Arial" charset="0"/>
              </a:rPr>
              <a:t>Portes ouvertes</a:t>
            </a:r>
          </a:p>
          <a:p>
            <a:pPr algn="ctr">
              <a:spcBef>
                <a:spcPct val="50000"/>
              </a:spcBef>
            </a:pPr>
            <a:r>
              <a:rPr lang="fr-FR" altLang="fr-FR" sz="6600" b="1">
                <a:solidFill>
                  <a:srgbClr val="FFFF00"/>
                </a:solidFill>
              </a:rPr>
              <a:t>Samedi 15 février  2025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3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 autoUpdateAnimBg="0"/>
      <p:bldP spid="81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388" y="4076700"/>
            <a:ext cx="7772400" cy="20891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fr-FR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ZOOM SUR LA SECONDE </a:t>
            </a:r>
            <a:r>
              <a:rPr lang="fr-FR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GéNéRALE</a:t>
            </a:r>
            <a:r>
              <a:rPr lang="fr-FR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ET TECHNOLOGIQUE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6477000" cy="1143000"/>
          </a:xfrm>
        </p:spPr>
        <p:txBody>
          <a:bodyPr/>
          <a:lstStyle/>
          <a:p>
            <a:r>
              <a:rPr lang="fr-FR" altLang="fr-FR">
                <a:latin typeface="Arial" charset="0"/>
                <a:cs typeface="Arial" charset="0"/>
              </a:rPr>
              <a:t>Lycée de la Côtière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71750" y="1241425"/>
            <a:ext cx="4038600" cy="457200"/>
          </a:xfrm>
          <a:prstGeom prst="rect">
            <a:avLst/>
          </a:prstGeom>
          <a:solidFill>
            <a:schemeClr val="accent5">
              <a:lumMod val="75000"/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Pour réussir au lycée, il faut :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84213" y="2103438"/>
            <a:ext cx="7813675" cy="4460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300" b="1" dirty="0">
                <a:solidFill>
                  <a:schemeClr val="accent6">
                    <a:lumMod val="75000"/>
                  </a:schemeClr>
                </a:solidFill>
              </a:rPr>
              <a:t>Avoir un bon dossier à l ’issue de la troisième</a:t>
            </a:r>
            <a:endParaRPr lang="fr-FR" sz="2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84213" y="3573463"/>
            <a:ext cx="8035925" cy="13303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300" b="1" dirty="0">
                <a:solidFill>
                  <a:schemeClr val="accent6">
                    <a:lumMod val="75000"/>
                  </a:schemeClr>
                </a:solidFill>
              </a:rPr>
              <a:t>Être motivé pour des études longues : au moins 3 ans jusqu’au baccalauréat, puis des études supérieures (3 ans au moins)</a:t>
            </a:r>
          </a:p>
          <a:p>
            <a:pPr algn="ctr">
              <a:spcBef>
                <a:spcPct val="50000"/>
              </a:spcBef>
              <a:defRPr/>
            </a:pPr>
            <a:r>
              <a:rPr lang="fr-FR" sz="2300" b="1" dirty="0">
                <a:solidFill>
                  <a:schemeClr val="accent6">
                    <a:lumMod val="75000"/>
                  </a:schemeClr>
                </a:solidFill>
              </a:rPr>
              <a:t>&gt; « Du goût pour le travail scolaire »</a:t>
            </a:r>
            <a:endParaRPr lang="fr-FR" sz="2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4213" y="5805488"/>
            <a:ext cx="7775575" cy="8001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sz="2300" b="1" dirty="0">
                <a:solidFill>
                  <a:schemeClr val="accent6">
                    <a:lumMod val="75000"/>
                  </a:schemeClr>
                </a:solidFill>
              </a:rPr>
              <a:t>Être capable de travailler sérieusement, régulièrement et avec méthode, </a:t>
            </a:r>
            <a:r>
              <a:rPr lang="fr-FR" sz="2300" b="1" u="sng" dirty="0">
                <a:solidFill>
                  <a:schemeClr val="accent6">
                    <a:lumMod val="75000"/>
                  </a:schemeClr>
                </a:solidFill>
              </a:rPr>
              <a:t>dès le début de l’année </a:t>
            </a:r>
            <a:endParaRPr lang="fr-FR" sz="2300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 autoUpdateAnimBg="0"/>
      <p:bldP spid="4099" grpId="1" animBg="1"/>
      <p:bldP spid="4100" grpId="0" animBg="1" autoUpdateAnimBg="0"/>
      <p:bldP spid="4101" grpId="0" animBg="1" autoUpdateAnimBg="0"/>
      <p:bldP spid="410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1803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7886700" cy="7000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3600" b="1" i="1" dirty="0">
                <a:solidFill>
                  <a:srgbClr val="002060"/>
                </a:solidFill>
              </a:rPr>
              <a:t>Grille horaire – Enseignements communs en seconde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569913" y="1441450"/>
          <a:ext cx="8161338" cy="51355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80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0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43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Enseignements 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" dirty="0" err="1"/>
                        <a:t>Duée</a:t>
                      </a:r>
                      <a:r>
                        <a:rPr lang="fr-FR" sz="2000" dirty="0" err="1"/>
                        <a:t>hebdomadaire</a:t>
                      </a:r>
                      <a:endParaRPr lang="fr-FR" sz="2000" dirty="0"/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Français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4h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Histoire-Géographie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3h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118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Langue vivante A</a:t>
                      </a:r>
                    </a:p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Langue vivante B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5h30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Sciences Economiques &amp; Sociales 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1h30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Mathématiques 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4h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Physique-Chimie 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3h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SVT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1h30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EPS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2h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Enseignement Moral et Civique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0h30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7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Sciences Numériques et Technologie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1h30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729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 marL="68583" marR="6858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rgbClr val="FF0000"/>
                          </a:solidFill>
                        </a:rPr>
                        <a:t>26h30</a:t>
                      </a:r>
                    </a:p>
                  </a:txBody>
                  <a:tcPr marL="68583" marR="68583" marT="45716" marB="45716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49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 4" descr="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9144000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ZoneTexte 3"/>
          <p:cNvSpPr txBox="1">
            <a:spLocks noChangeArrowheads="1"/>
          </p:cNvSpPr>
          <p:nvPr/>
        </p:nvSpPr>
        <p:spPr bwMode="auto">
          <a:xfrm>
            <a:off x="3924300" y="3357563"/>
            <a:ext cx="1439863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altLang="fr-FR" sz="2000" b="1" i="1">
                <a:solidFill>
                  <a:srgbClr val="FF0000"/>
                </a:solidFill>
                <a:latin typeface="Arial" charset="0"/>
                <a:cs typeface="Arial" charset="0"/>
              </a:rPr>
              <a:t>Exemple</a:t>
            </a:r>
            <a:r>
              <a:rPr lang="fr-FR" altLang="fr-FR" sz="2000" b="1">
                <a:latin typeface="Arial" charset="0"/>
                <a:cs typeface="Arial" charset="0"/>
              </a:rPr>
              <a:t> d’emploi du temps de seconde « sans option »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349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 3" descr="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850"/>
            <a:ext cx="9144000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ZoneTexte 2"/>
          <p:cNvSpPr txBox="1">
            <a:spLocks noChangeArrowheads="1"/>
          </p:cNvSpPr>
          <p:nvPr/>
        </p:nvSpPr>
        <p:spPr bwMode="auto">
          <a:xfrm>
            <a:off x="3851275" y="3573463"/>
            <a:ext cx="144145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altLang="fr-FR" sz="18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Exemple</a:t>
            </a:r>
            <a:r>
              <a:rPr lang="fr-FR" altLang="fr-FR" sz="1800" b="1" dirty="0">
                <a:latin typeface="Arial" charset="0"/>
                <a:cs typeface="Arial" charset="0"/>
              </a:rPr>
              <a:t> d’emploi du temps de seconde avec options latin et SI CIT</a:t>
            </a:r>
          </a:p>
          <a:p>
            <a:pPr algn="ctr"/>
            <a:r>
              <a:rPr lang="fr-FR" altLang="fr-FR" sz="1800" b="1" dirty="0">
                <a:latin typeface="Arial" charset="0"/>
                <a:cs typeface="Arial" charset="0"/>
              </a:rPr>
              <a:t>Soit 31h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78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4800" b="1" i="1" dirty="0">
                <a:solidFill>
                  <a:srgbClr val="002060"/>
                </a:solidFill>
              </a:rPr>
              <a:t>Enseignements optionnels </a:t>
            </a:r>
          </a:p>
        </p:txBody>
      </p:sp>
      <p:sp>
        <p:nvSpPr>
          <p:cNvPr id="3" name="Rectangle : coins arrondis 2"/>
          <p:cNvSpPr/>
          <p:nvPr/>
        </p:nvSpPr>
        <p:spPr>
          <a:xfrm>
            <a:off x="773113" y="3500438"/>
            <a:ext cx="7772400" cy="30972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800" b="1" dirty="0"/>
              <a:t>Le choix des enseignements optionnels en 2</a:t>
            </a:r>
            <a:r>
              <a:rPr lang="fr-FR" sz="2800" b="1" baseline="30000" dirty="0"/>
              <a:t>nde</a:t>
            </a:r>
            <a:r>
              <a:rPr lang="fr-FR" sz="2800" b="1" dirty="0"/>
              <a:t> </a:t>
            </a:r>
            <a:r>
              <a:rPr lang="fr-FR" sz="2800" b="1" u="sng" dirty="0"/>
              <a:t>ne détermine pas</a:t>
            </a:r>
            <a:r>
              <a:rPr lang="fr-FR" sz="2800" b="1" dirty="0"/>
              <a:t> le baccalauréat. </a:t>
            </a:r>
          </a:p>
          <a:p>
            <a:pPr algn="ctr">
              <a:defRPr/>
            </a:pPr>
            <a:r>
              <a:rPr lang="fr-FR" sz="2800" b="1" dirty="0"/>
              <a:t>La décision d’orientation porte sur les notes obtenues dans les disciplines du tronc commun. Plus que la moyenne générale, les moyennes dans chaque matière sont importantes. </a:t>
            </a:r>
          </a:p>
        </p:txBody>
      </p:sp>
      <p:pic>
        <p:nvPicPr>
          <p:cNvPr id="4" name="Imag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773238"/>
            <a:ext cx="11096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 2013 –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6496</TotalTime>
  <Words>1723</Words>
  <Application>Microsoft Office PowerPoint</Application>
  <PresentationFormat>Affichage à l'écran (4:3)</PresentationFormat>
  <Paragraphs>291</Paragraphs>
  <Slides>32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32</vt:i4>
      </vt:variant>
    </vt:vector>
  </HeadingPairs>
  <TitlesOfParts>
    <vt:vector size="44" baseType="lpstr">
      <vt:lpstr>Arial</vt:lpstr>
      <vt:lpstr>Arial Narrow</vt:lpstr>
      <vt:lpstr>Calibri</vt:lpstr>
      <vt:lpstr>Calibri Light</vt:lpstr>
      <vt:lpstr>Franklin Gothic Book</vt:lpstr>
      <vt:lpstr>Times New Roman</vt:lpstr>
      <vt:lpstr>Verdana</vt:lpstr>
      <vt:lpstr>Webdings</vt:lpstr>
      <vt:lpstr>Wingdings</vt:lpstr>
      <vt:lpstr>Wingdings 2</vt:lpstr>
      <vt:lpstr>Modèle par défaut</vt:lpstr>
      <vt:lpstr>Thème Office 2013 – 2022</vt:lpstr>
      <vt:lpstr>Lycée Polyvalent de la Côtière Rentrée 2025</vt:lpstr>
      <vt:lpstr>Présentation PowerPoint</vt:lpstr>
      <vt:lpstr>Entrer au lycée </vt:lpstr>
      <vt:lpstr>ZOOM SUR LA SECONDE GéNéRALE ET TECHNOLOGIQUE</vt:lpstr>
      <vt:lpstr>Lycée de la Côtière</vt:lpstr>
      <vt:lpstr>Grille horaire – Enseignements communs en seconde</vt:lpstr>
      <vt:lpstr>Présentation PowerPoint</vt:lpstr>
      <vt:lpstr>Présentation PowerPoint</vt:lpstr>
      <vt:lpstr>Enseignements optionnels </vt:lpstr>
      <vt:lpstr>Lycée de la Côtière</vt:lpstr>
      <vt:lpstr>Lycée de la Côtière</vt:lpstr>
      <vt:lpstr>Lycée de la Côtière</vt:lpstr>
      <vt:lpstr>Lycée de la Côtière</vt:lpstr>
      <vt:lpstr>Lycée de la Côtière</vt:lpstr>
      <vt:lpstr>ZOOM SUR LA FORMATION PROFESSIONNELLE au lycée de la côtière</vt:lpstr>
      <vt:lpstr>Filière numérique et cybersécurité</vt:lpstr>
      <vt:lpstr>Présentation PowerPoint</vt:lpstr>
      <vt:lpstr>Présentation PowerPoint</vt:lpstr>
      <vt:lpstr>Filière numérique et cybersécurité</vt:lpstr>
      <vt:lpstr>Lycée de la Côtière</vt:lpstr>
      <vt:lpstr>ZOOM SUR LA FORMATION GENERALE ET technologique au lycée de la côtière</vt:lpstr>
      <vt:lpstr>Grille horaire – Enseignements communs en première </vt:lpstr>
      <vt:lpstr>Présentation PowerPoint</vt:lpstr>
      <vt:lpstr>Présentation PowerPoint</vt:lpstr>
      <vt:lpstr>Lycée de la Côtière</vt:lpstr>
      <vt:lpstr>Lycée de la Côtière</vt:lpstr>
      <vt:lpstr>Lycée de la Côtière</vt:lpstr>
      <vt:lpstr>Lycée de la Côtière</vt:lpstr>
      <vt:lpstr>Lycée de la Côtière</vt:lpstr>
      <vt:lpstr>Présentation PowerPoint</vt:lpstr>
      <vt:lpstr>Lycée de la Côtière</vt:lpstr>
      <vt:lpstr>Lycée de la Côtière</vt:lpstr>
    </vt:vector>
  </TitlesOfParts>
  <Company>Rectorat de Lyon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Lycée de la Côtière</dc:title>
  <dc:creator>lycee la cotiere</dc:creator>
  <cp:lastModifiedBy>Bruno SAURAT</cp:lastModifiedBy>
  <cp:revision>413</cp:revision>
  <cp:lastPrinted>2025-01-07T07:20:17Z</cp:lastPrinted>
  <dcterms:created xsi:type="dcterms:W3CDTF">2007-02-05T06:41:45Z</dcterms:created>
  <dcterms:modified xsi:type="dcterms:W3CDTF">2025-01-09T18:22:29Z</dcterms:modified>
</cp:coreProperties>
</file>