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6" r:id="rId3"/>
    <p:sldId id="307" r:id="rId4"/>
    <p:sldId id="323" r:id="rId5"/>
    <p:sldId id="302" r:id="rId6"/>
    <p:sldId id="318" r:id="rId7"/>
    <p:sldId id="305" r:id="rId8"/>
    <p:sldId id="286" r:id="rId9"/>
    <p:sldId id="291" r:id="rId10"/>
    <p:sldId id="260" r:id="rId11"/>
    <p:sldId id="326" r:id="rId12"/>
    <p:sldId id="325" r:id="rId13"/>
    <p:sldId id="327" r:id="rId14"/>
    <p:sldId id="317" r:id="rId15"/>
    <p:sldId id="328" r:id="rId1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77137D-4706-43EF-A224-793ADF629180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DFF4176-1E82-402B-830D-9522DBCF93D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67825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79DC173-712D-4278-92DF-1E49A5147DF4}" type="slidenum">
              <a:rPr lang="fr-FR" altLang="fr-FR" smtClean="0"/>
              <a:pPr>
                <a:spcBef>
                  <a:spcPct val="0"/>
                </a:spcBef>
              </a:pPr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9466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83FE1-1C76-4B4F-90D8-72A05CB8F4A6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50BB-3E90-40EB-A8B8-91E4934E37F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6810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7770-134F-468D-96A2-8B0319125F4A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BAD9-BD2F-45CC-99C3-41B92A644DF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0646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276E-AAB1-4230-9AF7-5EFDD31C50EA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A7289-735E-40B9-A7EF-1CE6494DD2E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9929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48CE-A5AD-4232-82EC-A68B61149175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A6DF5-7FFF-42E8-B82F-A41FB6C510A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5711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57118-F82C-43BF-84B5-1969EE65CCC9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41D7D-F436-42BC-BD77-0807B30DB14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7359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E788C-6E84-44B1-A4F9-88A39E39C795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A7663-C1DC-47F8-B407-26E785EE075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6283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F700B-A986-43F2-9A15-D1D78A3073CC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F52D6-83D9-4EA3-88C3-4BA4B4146E9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8243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3848-1006-4573-854E-EA43FE0BE3B1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C760D-A7E6-40D6-985E-09BDBCE6712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7285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B695E-A0D9-491B-80AE-A946E8FECA5A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5DC4F-809E-4C88-ACB2-F57C6DF6947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8325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467CC-D266-4BA2-BC24-1634F28946A3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200E2-2096-47E5-AF3D-4E2F3582A59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1470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FB32-F1BE-489E-9701-5D1638DB0B42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A7B49-C2BB-4DDF-93BA-B04893E54F3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1920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488255-BC17-41FC-A71D-43AFE1A16CD1}" type="datetimeFigureOut">
              <a:rPr lang="fr-FR"/>
              <a:pPr>
                <a:defRPr/>
              </a:pPr>
              <a:t>23/03/2026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82819D8-2B89-4A6B-A446-D173BA8B14A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3528" y="1196752"/>
            <a:ext cx="8640763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7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LYCEE PROFESSIONNEL ALEXANDRE BERARD</a:t>
            </a:r>
            <a:endParaRPr lang="fr-FR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076" name="ZoneTexte 5"/>
          <p:cNvSpPr txBox="1">
            <a:spLocks noChangeArrowheads="1"/>
          </p:cNvSpPr>
          <p:nvPr/>
        </p:nvSpPr>
        <p:spPr bwMode="auto">
          <a:xfrm rot="2559519">
            <a:off x="7667625" y="255588"/>
            <a:ext cx="1584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 b="1" dirty="0">
                <a:solidFill>
                  <a:schemeClr val="bg1"/>
                </a:solidFill>
                <a:latin typeface="Arial" panose="020B0604020202020204" pitchFamily="34" charset="0"/>
              </a:rPr>
              <a:t>Depuis 1943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92033"/>
            <a:ext cx="5292080" cy="297679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F179FBF-61EA-7E23-E214-4188986AA168}"/>
              </a:ext>
            </a:extLst>
          </p:cNvPr>
          <p:cNvSpPr txBox="1"/>
          <p:nvPr/>
        </p:nvSpPr>
        <p:spPr>
          <a:xfrm>
            <a:off x="143000" y="404664"/>
            <a:ext cx="90010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BAC BATIMENT 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BAC technicien constructeur bois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BAC menuiserie aluminium verre</a:t>
            </a:r>
          </a:p>
          <a:p>
            <a:pPr algn="ctr"/>
            <a:endParaRPr lang="fr-FR" sz="32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9195C6D-A20C-4FD2-5A65-3D91A6C6B5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74324"/>
            <a:ext cx="2880320" cy="38404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CC124-27D2-9C4F-7055-4CCB0A226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DAA9D1C-AEB8-CE6E-7AA9-D189248D6B0C}"/>
              </a:ext>
            </a:extLst>
          </p:cNvPr>
          <p:cNvSpPr txBox="1"/>
          <p:nvPr/>
        </p:nvSpPr>
        <p:spPr>
          <a:xfrm>
            <a:off x="683568" y="116632"/>
            <a:ext cx="806539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Baccalauréat Professionnel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(exemple d’emploi du temps)</a:t>
            </a:r>
            <a:endParaRPr lang="fr-FR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Image 6" descr="Une image contenant texte, capture d’écran, Police, nombre&#10;&#10;Le contenu généré par l’IA peut être incorrect.">
            <a:extLst>
              <a:ext uri="{FF2B5EF4-FFF2-40B4-BE49-F238E27FC236}">
                <a16:creationId xmlns:a16="http://schemas.microsoft.com/office/drawing/2014/main" id="{45734EA5-01A3-3546-CF85-B0EEBF313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4197"/>
            <a:ext cx="9144000" cy="574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6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63ED77C2-819E-2846-324D-90A9F7B52538}"/>
              </a:ext>
            </a:extLst>
          </p:cNvPr>
          <p:cNvSpPr txBox="1"/>
          <p:nvPr/>
        </p:nvSpPr>
        <p:spPr>
          <a:xfrm>
            <a:off x="481726" y="1412776"/>
            <a:ext cx="8128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5 CAP 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CAP électricien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CAP monteur installations thermiques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CAP charpentier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CAP équipier polyvalent de commerce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3200" dirty="0"/>
              <a:t>CAP opérateur opératrice logistique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2376264" cy="178219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3DC2A58-B59B-FB72-48B3-332D0DDD8C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885029"/>
            <a:ext cx="2376264" cy="178219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2" y="188640"/>
            <a:ext cx="2376264" cy="178219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32" y="4885029"/>
            <a:ext cx="2376264" cy="1782198"/>
          </a:xfrm>
          <a:prstGeom prst="rect">
            <a:avLst/>
          </a:prstGeom>
        </p:spPr>
      </p:pic>
      <p:pic>
        <p:nvPicPr>
          <p:cNvPr id="11" name="Picture 2" descr="E:\ALEXANDRE BERARD\Promotion des formations\Bois\PHOTO_ouvrage\FLOQUET_FILS\IMG_5023.JPG">
            <a:extLst>
              <a:ext uri="{FF2B5EF4-FFF2-40B4-BE49-F238E27FC236}">
                <a16:creationId xmlns:a16="http://schemas.microsoft.com/office/drawing/2014/main" id="{1EE5A218-7CD4-EF43-D9A9-FE8E278E5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885029"/>
            <a:ext cx="2376263" cy="178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738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0C70B78-0D27-9409-9106-663CAC7E68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384472"/>
            <a:ext cx="822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CAP </a:t>
            </a:r>
            <a:r>
              <a:rPr lang="fr-F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(exemple d’emploi du temps)</a:t>
            </a:r>
            <a:endParaRPr lang="fr-FR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" name="Espace réservé du contenu 4" descr="Une image contenant texte, capture d’écran, diagramme, Police&#10;&#10;Le contenu généré par l’IA peut être incorrect.">
            <a:extLst>
              <a:ext uri="{FF2B5EF4-FFF2-40B4-BE49-F238E27FC236}">
                <a16:creationId xmlns:a16="http://schemas.microsoft.com/office/drawing/2014/main" id="{EBB2D530-B6EC-D543-4C46-61DF7D1957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8" y="1336387"/>
            <a:ext cx="8649750" cy="5445224"/>
          </a:xfrm>
        </p:spPr>
      </p:pic>
    </p:spTree>
    <p:extLst>
      <p:ext uri="{BB962C8B-B14F-4D97-AF65-F5344CB8AC3E}">
        <p14:creationId xmlns:p14="http://schemas.microsoft.com/office/powerpoint/2010/main" val="3077056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22B396C-701B-4DD8-AE74-AED301B2D3D2}"/>
              </a:ext>
            </a:extLst>
          </p:cNvPr>
          <p:cNvSpPr txBox="1"/>
          <p:nvPr/>
        </p:nvSpPr>
        <p:spPr>
          <a:xfrm>
            <a:off x="179512" y="188640"/>
            <a:ext cx="87849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0000"/>
                </a:solidFill>
              </a:rPr>
              <a:t>Visites virtuelles </a:t>
            </a:r>
            <a:r>
              <a:rPr lang="fr-FR" sz="3200" b="1" dirty="0"/>
              <a:t>des espaces professionnels, témoignages d’anciens élèves et vidéos métiers présents sur le site internet du lycée !!!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05E3AB1-72EE-46FB-B099-B167947CC44B}"/>
              </a:ext>
            </a:extLst>
          </p:cNvPr>
          <p:cNvSpPr txBox="1"/>
          <p:nvPr/>
        </p:nvSpPr>
        <p:spPr>
          <a:xfrm>
            <a:off x="107504" y="5301208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0000"/>
                </a:solidFill>
              </a:rPr>
              <a:t>Journée portes ouvertes du lycée Bérard</a:t>
            </a:r>
          </a:p>
          <a:p>
            <a:pPr algn="ctr"/>
            <a:r>
              <a:rPr lang="fr-FR" sz="3200" b="1" dirty="0">
                <a:solidFill>
                  <a:srgbClr val="FF0000"/>
                </a:solidFill>
              </a:rPr>
              <a:t>Samedi 14 mars 2026 de 9h à 16h non stop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2DF673-4456-8678-C4C8-F45C4C6F303B}"/>
              </a:ext>
            </a:extLst>
          </p:cNvPr>
          <p:cNvSpPr txBox="1"/>
          <p:nvPr/>
        </p:nvSpPr>
        <p:spPr>
          <a:xfrm>
            <a:off x="321240" y="2924944"/>
            <a:ext cx="86409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0000"/>
                </a:solidFill>
              </a:rPr>
              <a:t>Mini-stages </a:t>
            </a:r>
            <a:r>
              <a:rPr lang="fr-FR" sz="3200" b="1" dirty="0"/>
              <a:t>du 23 février au 3 avril: </a:t>
            </a:r>
            <a:r>
              <a:rPr lang="fr-FR" sz="2400" b="1" dirty="0"/>
              <a:t>un mini-stage est une formidable occasion de venir découvrir les formations et les ateliers du LP ! Adressez vous à vos professeurs principaux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764556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ordinateur, capture d’écran, Site web&#10;&#10;Le contenu généré par l’IA peut être incorrect.">
            <a:extLst>
              <a:ext uri="{FF2B5EF4-FFF2-40B4-BE49-F238E27FC236}">
                <a16:creationId xmlns:a16="http://schemas.microsoft.com/office/drawing/2014/main" id="{22E77B37-500D-8263-D145-1B7C96391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49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4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-30169" y="908720"/>
            <a:ext cx="3636814" cy="922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collégiens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49566" y="2311302"/>
            <a:ext cx="3348781" cy="9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lycéens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168" y="3622773"/>
            <a:ext cx="3601219" cy="9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étudiants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AC794B6-3A43-C160-08D0-435579A393FE}"/>
              </a:ext>
            </a:extLst>
          </p:cNvPr>
          <p:cNvSpPr txBox="1"/>
          <p:nvPr/>
        </p:nvSpPr>
        <p:spPr>
          <a:xfrm>
            <a:off x="149566" y="5157192"/>
            <a:ext cx="3457079" cy="9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apprentis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F71D287-F026-75C6-F58F-51C1768EB3EB}"/>
              </a:ext>
            </a:extLst>
          </p:cNvPr>
          <p:cNvSpPr txBox="1"/>
          <p:nvPr/>
        </p:nvSpPr>
        <p:spPr>
          <a:xfrm>
            <a:off x="4788024" y="1196752"/>
            <a:ext cx="3601219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GRETA de l’Ain pour la formation continue des adultes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64556" y="6040587"/>
            <a:ext cx="4824412" cy="368300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Troisième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434852" y="4906781"/>
            <a:ext cx="1800225" cy="369888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1</a:t>
            </a:r>
            <a:r>
              <a:rPr lang="fr-FR" baseline="30000" dirty="0"/>
              <a:t>ère</a:t>
            </a:r>
            <a:r>
              <a:rPr lang="fr-FR" dirty="0"/>
              <a:t> année CAP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434851" y="4350862"/>
            <a:ext cx="1800225" cy="369887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année CAP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61459" y="4762936"/>
            <a:ext cx="2450501" cy="369888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dirty="0"/>
              <a:t>2</a:t>
            </a:r>
            <a:r>
              <a:rPr lang="fr-FR" baseline="30000" dirty="0"/>
              <a:t>nde</a:t>
            </a:r>
            <a:r>
              <a:rPr lang="fr-FR" dirty="0"/>
              <a:t> Pro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61459" y="3977124"/>
            <a:ext cx="2450501" cy="369887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dirty="0"/>
              <a:t>1</a:t>
            </a:r>
            <a:r>
              <a:rPr lang="fr-FR" baseline="30000" dirty="0"/>
              <a:t>ère</a:t>
            </a:r>
            <a:r>
              <a:rPr lang="fr-FR" dirty="0"/>
              <a:t> Pro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61459" y="3191311"/>
            <a:ext cx="2450501" cy="368300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dirty="0" err="1"/>
              <a:t>Term</a:t>
            </a:r>
            <a:r>
              <a:rPr lang="fr-FR" dirty="0"/>
              <a:t> Pro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770983" y="1878448"/>
            <a:ext cx="1800225" cy="369888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BTS</a:t>
            </a:r>
          </a:p>
        </p:txBody>
      </p:sp>
      <p:sp>
        <p:nvSpPr>
          <p:cNvPr id="16" name="Flèche vers le bas 15"/>
          <p:cNvSpPr/>
          <p:nvPr/>
        </p:nvSpPr>
        <p:spPr>
          <a:xfrm flipV="1">
            <a:off x="2555776" y="2388036"/>
            <a:ext cx="214196" cy="6477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 flipV="1">
            <a:off x="2914923" y="5272524"/>
            <a:ext cx="288925" cy="64770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 rot="2766017" flipV="1">
            <a:off x="5624155" y="5328477"/>
            <a:ext cx="287338" cy="64770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4037794" y="497683"/>
            <a:ext cx="1800225" cy="646331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Mentions complémentaires</a:t>
            </a:r>
          </a:p>
        </p:txBody>
      </p:sp>
      <p:sp>
        <p:nvSpPr>
          <p:cNvPr id="27" name="Flèche vers le bas 26"/>
          <p:cNvSpPr/>
          <p:nvPr/>
        </p:nvSpPr>
        <p:spPr>
          <a:xfrm rot="1923749" flipV="1">
            <a:off x="4131714" y="1255465"/>
            <a:ext cx="190090" cy="173479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0000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DBE53B2-9650-47A3-8E3B-D44C8441FD60}"/>
              </a:ext>
            </a:extLst>
          </p:cNvPr>
          <p:cNvSpPr txBox="1"/>
          <p:nvPr/>
        </p:nvSpPr>
        <p:spPr>
          <a:xfrm>
            <a:off x="5776096" y="1680850"/>
            <a:ext cx="1800225" cy="646331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Titres professionnels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E4261F37-C470-AC39-8C3F-822B8D539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96" y="364167"/>
            <a:ext cx="1334362" cy="62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28C6DF8-64F0-CF87-3B30-B81AB63EA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459" y="604588"/>
            <a:ext cx="1334362" cy="62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4F6C5D01-34E1-E1A5-AF1C-4D0F89E87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038" y="2962246"/>
            <a:ext cx="1480170" cy="69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2" name="Flèche vers le bas 16">
            <a:extLst>
              <a:ext uri="{FF2B5EF4-FFF2-40B4-BE49-F238E27FC236}">
                <a16:creationId xmlns:a16="http://schemas.microsoft.com/office/drawing/2014/main" id="{CF1052F3-5DE8-5DDE-2B66-42788DC26A82}"/>
              </a:ext>
            </a:extLst>
          </p:cNvPr>
          <p:cNvSpPr/>
          <p:nvPr/>
        </p:nvSpPr>
        <p:spPr>
          <a:xfrm rot="5400000" flipV="1">
            <a:off x="4500113" y="3238987"/>
            <a:ext cx="107954" cy="323851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Flèche vers le bas 16">
            <a:extLst>
              <a:ext uri="{FF2B5EF4-FFF2-40B4-BE49-F238E27FC236}">
                <a16:creationId xmlns:a16="http://schemas.microsoft.com/office/drawing/2014/main" id="{85DB6F1A-4D4C-1264-759B-8DE7FC89F983}"/>
              </a:ext>
            </a:extLst>
          </p:cNvPr>
          <p:cNvSpPr/>
          <p:nvPr/>
        </p:nvSpPr>
        <p:spPr>
          <a:xfrm flipV="1">
            <a:off x="5776096" y="3895754"/>
            <a:ext cx="107954" cy="323851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Flèche vers le bas 16">
            <a:extLst>
              <a:ext uri="{FF2B5EF4-FFF2-40B4-BE49-F238E27FC236}">
                <a16:creationId xmlns:a16="http://schemas.microsoft.com/office/drawing/2014/main" id="{5FAB013C-30A5-CA8F-4C93-F1FCC81CB74E}"/>
              </a:ext>
            </a:extLst>
          </p:cNvPr>
          <p:cNvSpPr/>
          <p:nvPr/>
        </p:nvSpPr>
        <p:spPr>
          <a:xfrm flipV="1">
            <a:off x="2591838" y="1412776"/>
            <a:ext cx="107954" cy="323851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2" name="Flèche vers le bas 16">
            <a:extLst>
              <a:ext uri="{FF2B5EF4-FFF2-40B4-BE49-F238E27FC236}">
                <a16:creationId xmlns:a16="http://schemas.microsoft.com/office/drawing/2014/main" id="{5144EC28-2B6D-8F92-C23E-0B499D1EF186}"/>
              </a:ext>
            </a:extLst>
          </p:cNvPr>
          <p:cNvSpPr/>
          <p:nvPr/>
        </p:nvSpPr>
        <p:spPr>
          <a:xfrm rot="16200000" flipV="1">
            <a:off x="3419993" y="594973"/>
            <a:ext cx="107954" cy="323851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3" name="Flèche vers le bas 16">
            <a:extLst>
              <a:ext uri="{FF2B5EF4-FFF2-40B4-BE49-F238E27FC236}">
                <a16:creationId xmlns:a16="http://schemas.microsoft.com/office/drawing/2014/main" id="{D0C021CD-D8F0-E157-133E-C563C12B9F68}"/>
              </a:ext>
            </a:extLst>
          </p:cNvPr>
          <p:cNvSpPr/>
          <p:nvPr/>
        </p:nvSpPr>
        <p:spPr>
          <a:xfrm flipV="1">
            <a:off x="6676208" y="1166260"/>
            <a:ext cx="107954" cy="323851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Flèche vers le bas 17">
            <a:extLst>
              <a:ext uri="{FF2B5EF4-FFF2-40B4-BE49-F238E27FC236}">
                <a16:creationId xmlns:a16="http://schemas.microsoft.com/office/drawing/2014/main" id="{D3F56F83-B019-9719-0755-A32514F5190D}"/>
              </a:ext>
            </a:extLst>
          </p:cNvPr>
          <p:cNvSpPr/>
          <p:nvPr/>
        </p:nvSpPr>
        <p:spPr>
          <a:xfrm rot="17306969" flipV="1">
            <a:off x="4679736" y="4038803"/>
            <a:ext cx="287338" cy="64770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Flèche vers le bas 26">
            <a:extLst>
              <a:ext uri="{FF2B5EF4-FFF2-40B4-BE49-F238E27FC236}">
                <a16:creationId xmlns:a16="http://schemas.microsoft.com/office/drawing/2014/main" id="{7669548E-A489-0431-B22F-47CA8349E028}"/>
              </a:ext>
            </a:extLst>
          </p:cNvPr>
          <p:cNvSpPr/>
          <p:nvPr/>
        </p:nvSpPr>
        <p:spPr>
          <a:xfrm rot="3508510" flipV="1">
            <a:off x="4794181" y="1828917"/>
            <a:ext cx="216772" cy="13781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42539" y="1737498"/>
            <a:ext cx="8539023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Titre pro « technicien d’exploitation nucléaire » (niveau BTS)</a:t>
            </a:r>
          </a:p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Titre pro « mécanique robinetterie »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(niveau BAC)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48"/>
            <a:ext cx="2663788" cy="84119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66CEC42-0D8D-4842-BA58-84F2E63FEAFD}"/>
              </a:ext>
            </a:extLst>
          </p:cNvPr>
          <p:cNvSpPr txBox="1"/>
          <p:nvPr/>
        </p:nvSpPr>
        <p:spPr>
          <a:xfrm>
            <a:off x="3051468" y="0"/>
            <a:ext cx="62104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Formations ouvertes en POST BAC:</a:t>
            </a:r>
          </a:p>
        </p:txBody>
      </p:sp>
      <p:pic>
        <p:nvPicPr>
          <p:cNvPr id="29698" name="Picture 2" descr="Supervision des arrêts et maintenance pour une centrale nucléaire">
            <a:extLst>
              <a:ext uri="{FF2B5EF4-FFF2-40B4-BE49-F238E27FC236}">
                <a16:creationId xmlns:a16="http://schemas.microsoft.com/office/drawing/2014/main" id="{FD854AB3-B1AD-4A5B-A0FD-CCAA7B41E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218" y="4676008"/>
            <a:ext cx="3096344" cy="1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86221E9B-D71A-C5C3-64BA-E83CA8A7E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112"/>
            <a:ext cx="3401897" cy="1273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3315" name="Picture 3">
            <a:extLst>
              <a:ext uri="{FF2B5EF4-FFF2-40B4-BE49-F238E27FC236}">
                <a16:creationId xmlns:a16="http://schemas.microsoft.com/office/drawing/2014/main" id="{BDBF151A-3409-7542-32BD-82BCFF187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990" y="3799601"/>
            <a:ext cx="1042056" cy="1273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152644B3-49AC-49D1-4B67-5747553B5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466" y="5879476"/>
            <a:ext cx="2788634" cy="919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89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353092" y="1772816"/>
            <a:ext cx="685004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Mention complémentaire « technicien en réseaux électriques » (2 promos)</a:t>
            </a:r>
          </a:p>
          <a:p>
            <a:pPr marL="571500" indent="-5715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Titre pro « monteur de réseaux électriques </a:t>
            </a:r>
            <a:r>
              <a:rPr lang="fr-FR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aéro</a:t>
            </a: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-souterrains »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(4 promos)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48"/>
            <a:ext cx="2663788" cy="84119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66CEC42-0D8D-4842-BA58-84F2E63FEAFD}"/>
              </a:ext>
            </a:extLst>
          </p:cNvPr>
          <p:cNvSpPr txBox="1"/>
          <p:nvPr/>
        </p:nvSpPr>
        <p:spPr>
          <a:xfrm>
            <a:off x="3051468" y="0"/>
            <a:ext cx="62104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Formations ouvertes en POST BAC:</a:t>
            </a:r>
          </a:p>
        </p:txBody>
      </p:sp>
      <p:pic>
        <p:nvPicPr>
          <p:cNvPr id="8" name="Image 7" descr="Une image contenant texte, ciel, extérieur&#10;&#10;Description générée automatiquement">
            <a:extLst>
              <a:ext uri="{FF2B5EF4-FFF2-40B4-BE49-F238E27FC236}">
                <a16:creationId xmlns:a16="http://schemas.microsoft.com/office/drawing/2014/main" id="{5EF9627E-9DBC-4936-B855-4BA7121088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71446" y="2177861"/>
            <a:ext cx="3240360" cy="2430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9003" y="1549719"/>
            <a:ext cx="853902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BAC PRO MELEC coloré métiers du nucléaire et monteurs réseaux</a:t>
            </a:r>
          </a:p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BAC PRO MSPC et TCI colorés métiers du nucléaire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48"/>
            <a:ext cx="2663788" cy="84119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66CEC42-0D8D-4842-BA58-84F2E63FEAFD}"/>
              </a:ext>
            </a:extLst>
          </p:cNvPr>
          <p:cNvSpPr txBox="1"/>
          <p:nvPr/>
        </p:nvSpPr>
        <p:spPr>
          <a:xfrm>
            <a:off x="3051468" y="0"/>
            <a:ext cx="62104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Coloration BAC PRO</a:t>
            </a:r>
          </a:p>
        </p:txBody>
      </p:sp>
      <p:pic>
        <p:nvPicPr>
          <p:cNvPr id="29698" name="Picture 2" descr="Supervision des arrêts et maintenance pour une centrale nucléaire">
            <a:extLst>
              <a:ext uri="{FF2B5EF4-FFF2-40B4-BE49-F238E27FC236}">
                <a16:creationId xmlns:a16="http://schemas.microsoft.com/office/drawing/2014/main" id="{FD854AB3-B1AD-4A5B-A0FD-CCAA7B41E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218" y="4676008"/>
            <a:ext cx="3096344" cy="1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>
            <a:extLst>
              <a:ext uri="{FF2B5EF4-FFF2-40B4-BE49-F238E27FC236}">
                <a16:creationId xmlns:a16="http://schemas.microsoft.com/office/drawing/2014/main" id="{BDBF151A-3409-7542-32BD-82BCFF187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38" y="5428083"/>
            <a:ext cx="1042056" cy="1273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" name="Image 4" descr="Une image contenant texte, Police, conception&#10;&#10;Description générée automatiquement">
            <a:extLst>
              <a:ext uri="{FF2B5EF4-FFF2-40B4-BE49-F238E27FC236}">
                <a16:creationId xmlns:a16="http://schemas.microsoft.com/office/drawing/2014/main" id="{EF5857EC-1459-FEF6-3D7A-80EC5FDC85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382" y="5721818"/>
            <a:ext cx="2727960" cy="6858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73A4DA9-565D-CF50-762C-FCACBCE6AA97}"/>
              </a:ext>
            </a:extLst>
          </p:cNvPr>
          <p:cNvSpPr txBox="1"/>
          <p:nvPr/>
        </p:nvSpPr>
        <p:spPr>
          <a:xfrm>
            <a:off x="683568" y="4458922"/>
            <a:ext cx="44644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8 boursiers de l’UMN</a:t>
            </a:r>
          </a:p>
        </p:txBody>
      </p:sp>
    </p:spTree>
    <p:extLst>
      <p:ext uri="{BB962C8B-B14F-4D97-AF65-F5344CB8AC3E}">
        <p14:creationId xmlns:p14="http://schemas.microsoft.com/office/powerpoint/2010/main" val="406695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5576" y="241749"/>
            <a:ext cx="7993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Baccalauréat Professionnel</a:t>
            </a:r>
            <a:endParaRPr lang="fr-FR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7544" y="1764020"/>
            <a:ext cx="3816350" cy="2585323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/>
              <a:t>Enseignement Général</a:t>
            </a:r>
          </a:p>
          <a:p>
            <a:pPr algn="ctr" eaLnBrk="1" hangingPunct="1">
              <a:defRPr/>
            </a:pPr>
            <a:r>
              <a:rPr lang="fr-FR" dirty="0"/>
              <a:t>Maths Sciences</a:t>
            </a:r>
          </a:p>
          <a:p>
            <a:pPr algn="ctr" eaLnBrk="1" hangingPunct="1">
              <a:defRPr/>
            </a:pPr>
            <a:r>
              <a:rPr lang="fr-FR" dirty="0"/>
              <a:t>Langue vivante 1 + LV2 pour tertiaires</a:t>
            </a:r>
          </a:p>
          <a:p>
            <a:pPr algn="ctr" eaLnBrk="1" hangingPunct="1">
              <a:defRPr/>
            </a:pPr>
            <a:r>
              <a:rPr lang="fr-FR" dirty="0"/>
              <a:t>Histoire Géographie EMC</a:t>
            </a:r>
          </a:p>
          <a:p>
            <a:pPr algn="ctr" eaLnBrk="1" hangingPunct="1">
              <a:defRPr/>
            </a:pPr>
            <a:r>
              <a:rPr lang="fr-FR" dirty="0"/>
              <a:t>Français</a:t>
            </a:r>
          </a:p>
          <a:p>
            <a:pPr algn="ctr" eaLnBrk="1" hangingPunct="1">
              <a:defRPr/>
            </a:pPr>
            <a:r>
              <a:rPr lang="fr-FR" dirty="0"/>
              <a:t>Education Physique et Sportive</a:t>
            </a:r>
          </a:p>
          <a:p>
            <a:pPr algn="ctr" eaLnBrk="1" hangingPunct="1">
              <a:defRPr/>
            </a:pPr>
            <a:r>
              <a:rPr lang="fr-FR" dirty="0"/>
              <a:t>Arts appliqués</a:t>
            </a:r>
          </a:p>
          <a:p>
            <a:pPr algn="ctr" eaLnBrk="1" hangingPunct="1">
              <a:defRPr/>
            </a:pPr>
            <a:r>
              <a:rPr lang="fr-FR" dirty="0"/>
              <a:t>(</a:t>
            </a:r>
            <a:r>
              <a:rPr lang="fr-FR" dirty="0" err="1"/>
              <a:t>co</a:t>
            </a:r>
            <a:r>
              <a:rPr lang="fr-FR" dirty="0"/>
              <a:t>-intervention, chef d’œuvre, accompagnement…)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860106" y="2049845"/>
            <a:ext cx="3816350" cy="1754326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/>
              <a:t>Enseignement Professionnel</a:t>
            </a:r>
          </a:p>
          <a:p>
            <a:pPr algn="ctr" eaLnBrk="1" hangingPunct="1">
              <a:defRPr/>
            </a:pPr>
            <a:r>
              <a:rPr lang="fr-FR" dirty="0"/>
              <a:t>Lié au métier</a:t>
            </a:r>
          </a:p>
          <a:p>
            <a:pPr algn="ctr" eaLnBrk="1" hangingPunct="1">
              <a:defRPr/>
            </a:pPr>
            <a:r>
              <a:rPr lang="fr-FR" dirty="0"/>
              <a:t>Prévention Santé Environnement</a:t>
            </a:r>
          </a:p>
          <a:p>
            <a:pPr algn="ctr" eaLnBrk="1" hangingPunct="1">
              <a:defRPr/>
            </a:pPr>
            <a:r>
              <a:rPr lang="fr-FR" dirty="0"/>
              <a:t>Economie et droit</a:t>
            </a:r>
          </a:p>
          <a:p>
            <a:pPr algn="ctr" eaLnBrk="1" hangingPunct="1">
              <a:defRPr/>
            </a:pPr>
            <a:r>
              <a:rPr lang="fr-FR" dirty="0"/>
              <a:t>(</a:t>
            </a:r>
            <a:r>
              <a:rPr lang="fr-FR" dirty="0" err="1"/>
              <a:t>co</a:t>
            </a:r>
            <a:r>
              <a:rPr lang="fr-FR" dirty="0"/>
              <a:t>-intervention, chef d’œuvre, accompagnement…)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738540" y="4348183"/>
            <a:ext cx="3816350" cy="2031325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/>
              <a:t>Période de formation en milieu professionnel rémunérée</a:t>
            </a:r>
          </a:p>
          <a:p>
            <a:pPr algn="ctr" eaLnBrk="1" hangingPunct="1">
              <a:defRPr/>
            </a:pPr>
            <a:endParaRPr lang="fr-FR" dirty="0"/>
          </a:p>
          <a:p>
            <a:pPr algn="ctr" eaLnBrk="1" hangingPunct="1">
              <a:defRPr/>
            </a:pPr>
            <a:r>
              <a:rPr lang="fr-FR" dirty="0"/>
              <a:t>20 semaines</a:t>
            </a:r>
          </a:p>
          <a:p>
            <a:pPr algn="ctr" eaLnBrk="1" hangingPunct="1">
              <a:defRPr/>
            </a:pPr>
            <a:r>
              <a:rPr lang="fr-FR" dirty="0"/>
              <a:t>+ 6 semaines insertion pro ou poursuite d’études</a:t>
            </a:r>
          </a:p>
          <a:p>
            <a:pPr algn="ctr" eaLnBrk="1" hangingPunct="1">
              <a:defRPr/>
            </a:pP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Image 4" descr="db_nice_2011-136-bd72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86550"/>
            <a:ext cx="2529979" cy="168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2295261-3B4D-C92E-567D-2A603572EBA9}"/>
              </a:ext>
            </a:extLst>
          </p:cNvPr>
          <p:cNvSpPr txBox="1"/>
          <p:nvPr/>
        </p:nvSpPr>
        <p:spPr>
          <a:xfrm>
            <a:off x="236691" y="344557"/>
            <a:ext cx="867061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BAC INDUSTRIEL 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métiers de l’électricité et de ses environnements connectés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installateur en chauffage climatisations et énergies renouvelables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technicien chaudronnerie industrielle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maintenance des systèmes de production connectés</a:t>
            </a:r>
          </a:p>
          <a:p>
            <a:pPr algn="ctr"/>
            <a:endParaRPr lang="fr-FR" sz="3200" dirty="0"/>
          </a:p>
          <a:p>
            <a:pPr algn="ctr"/>
            <a:endParaRPr lang="fr-FR" sz="3200" dirty="0"/>
          </a:p>
          <a:p>
            <a:pPr algn="ctr"/>
            <a:endParaRPr lang="fr-FR" sz="32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303E7B-16AA-01AC-0C8F-A9A5B7A10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743" y="4869160"/>
            <a:ext cx="2222514" cy="1851349"/>
          </a:xfrm>
          <a:prstGeom prst="rect">
            <a:avLst/>
          </a:prstGeom>
        </p:spPr>
      </p:pic>
      <p:pic>
        <p:nvPicPr>
          <p:cNvPr id="7" name="Image 3" descr="maintenance-industrielle.jpg">
            <a:extLst>
              <a:ext uri="{FF2B5EF4-FFF2-40B4-BE49-F238E27FC236}">
                <a16:creationId xmlns:a16="http://schemas.microsoft.com/office/drawing/2014/main" id="{C6863AD6-07D6-0EB7-634F-A802937E8B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16" y="4005064"/>
            <a:ext cx="2467893" cy="185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Image 3" descr="DSC_104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5" y="4293096"/>
            <a:ext cx="3054748" cy="203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CD6AD70-BAC7-10B6-17D5-7307E82FA6BF}"/>
              </a:ext>
            </a:extLst>
          </p:cNvPr>
          <p:cNvSpPr txBox="1"/>
          <p:nvPr/>
        </p:nvSpPr>
        <p:spPr>
          <a:xfrm>
            <a:off x="179512" y="196509"/>
            <a:ext cx="885698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</a:rPr>
              <a:t>BAC TERTIAIRE 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assistance à la gestion des organisations et de leurs activités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organisation de transport de marchandises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logistique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fr-FR" sz="2800" dirty="0"/>
              <a:t>BAC métiers du commerce et de la vente </a:t>
            </a:r>
          </a:p>
          <a:p>
            <a:pPr algn="ctr"/>
            <a:endParaRPr lang="fr-FR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76" y="5085184"/>
            <a:ext cx="4371912" cy="14401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79E3735-CC83-62C3-E493-C2FA705E15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35896" y="3221024"/>
            <a:ext cx="3552895" cy="17310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372</Words>
  <Application>Microsoft Office PowerPoint</Application>
  <PresentationFormat>Affichage à l'écran (4:3)</PresentationFormat>
  <Paragraphs>76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CAP (exemple d’emploi du temps)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Philippe</dc:creator>
  <cp:lastModifiedBy>jbelleinguer</cp:lastModifiedBy>
  <cp:revision>116</cp:revision>
  <dcterms:created xsi:type="dcterms:W3CDTF">2013-01-30T16:28:24Z</dcterms:created>
  <dcterms:modified xsi:type="dcterms:W3CDTF">2026-03-23T14:25:13Z</dcterms:modified>
</cp:coreProperties>
</file>